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6" r:id="rId1"/>
  </p:sldMasterIdLst>
  <p:notesMasterIdLst>
    <p:notesMasterId r:id="rId31"/>
  </p:notesMasterIdLst>
  <p:sldIdLst>
    <p:sldId id="256" r:id="rId2"/>
    <p:sldId id="279" r:id="rId3"/>
    <p:sldId id="286" r:id="rId4"/>
    <p:sldId id="320" r:id="rId5"/>
    <p:sldId id="285" r:id="rId6"/>
    <p:sldId id="324" r:id="rId7"/>
    <p:sldId id="301" r:id="rId8"/>
    <p:sldId id="259" r:id="rId9"/>
    <p:sldId id="305" r:id="rId10"/>
    <p:sldId id="321" r:id="rId11"/>
    <p:sldId id="260" r:id="rId12"/>
    <p:sldId id="278" r:id="rId13"/>
    <p:sldId id="283" r:id="rId14"/>
    <p:sldId id="328" r:id="rId15"/>
    <p:sldId id="319" r:id="rId16"/>
    <p:sldId id="258" r:id="rId17"/>
    <p:sldId id="325" r:id="rId18"/>
    <p:sldId id="327" r:id="rId19"/>
    <p:sldId id="297" r:id="rId20"/>
    <p:sldId id="257" r:id="rId21"/>
    <p:sldId id="276" r:id="rId22"/>
    <p:sldId id="268" r:id="rId23"/>
    <p:sldId id="261" r:id="rId24"/>
    <p:sldId id="262" r:id="rId25"/>
    <p:sldId id="263" r:id="rId26"/>
    <p:sldId id="266" r:id="rId27"/>
    <p:sldId id="284" r:id="rId28"/>
    <p:sldId id="269" r:id="rId29"/>
    <p:sldId id="308"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660"/>
    <p:restoredTop sz="69058"/>
  </p:normalViewPr>
  <p:slideViewPr>
    <p:cSldViewPr snapToGrid="0" snapToObjects="1">
      <p:cViewPr varScale="1">
        <p:scale>
          <a:sx n="76" d="100"/>
          <a:sy n="76" d="100"/>
        </p:scale>
        <p:origin x="1152" y="19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90" d="100"/>
          <a:sy n="90" d="100"/>
        </p:scale>
        <p:origin x="3400"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Helvetica Neue" panose="02000503000000020004" pitchFamily="2"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Helvetica Neue" panose="02000503000000020004" pitchFamily="2" charset="0"/>
              </a:defRPr>
            </a:lvl1pPr>
          </a:lstStyle>
          <a:p>
            <a:fld id="{87F0B7C9-2955-DC48-B980-489714F5BCAD}" type="datetimeFigureOut">
              <a:rPr lang="en-US" smtClean="0"/>
              <a:pPr/>
              <a:t>11/17/21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Helvetica Neue" panose="02000503000000020004"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Helvetica Neue" panose="02000503000000020004" pitchFamily="2" charset="0"/>
              </a:defRPr>
            </a:lvl1pPr>
          </a:lstStyle>
          <a:p>
            <a:fld id="{AB563B61-F49B-E343-B684-53DEA68899F3}" type="slidenum">
              <a:rPr lang="en-US" smtClean="0"/>
              <a:pPr/>
              <a:t>‹#›</a:t>
            </a:fld>
            <a:endParaRPr lang="en-US" dirty="0"/>
          </a:p>
        </p:txBody>
      </p:sp>
    </p:spTree>
    <p:extLst>
      <p:ext uri="{BB962C8B-B14F-4D97-AF65-F5344CB8AC3E}">
        <p14:creationId xmlns:p14="http://schemas.microsoft.com/office/powerpoint/2010/main" val="2181649946"/>
      </p:ext>
    </p:extLst>
  </p:cSld>
  <p:clrMap bg1="lt1" tx1="dk1" bg2="lt2" tx2="dk2" accent1="accent1" accent2="accent2" accent3="accent3" accent4="accent4" accent5="accent5" accent6="accent6" hlink="hlink" folHlink="folHlink"/>
  <p:notesStyle>
    <a:lvl1pPr marL="0" algn="l" defTabSz="457200" rtl="0" eaLnBrk="1" latinLnBrk="0" hangingPunct="1">
      <a:defRPr sz="1200" b="0" i="0" kern="1200">
        <a:solidFill>
          <a:schemeClr val="tx1"/>
        </a:solidFill>
        <a:latin typeface="Helvetica Neue" panose="02000503000000020004" pitchFamily="2" charset="0"/>
        <a:ea typeface="+mn-ea"/>
        <a:cs typeface="+mn-cs"/>
      </a:defRPr>
    </a:lvl1pPr>
    <a:lvl2pPr marL="457200" algn="l" defTabSz="457200" rtl="0" eaLnBrk="1" latinLnBrk="0" hangingPunct="1">
      <a:defRPr sz="1200" b="0" i="0" kern="1200">
        <a:solidFill>
          <a:schemeClr val="tx1"/>
        </a:solidFill>
        <a:latin typeface="Helvetica Neue" panose="02000503000000020004" pitchFamily="2" charset="0"/>
        <a:ea typeface="+mn-ea"/>
        <a:cs typeface="+mn-cs"/>
      </a:defRPr>
    </a:lvl2pPr>
    <a:lvl3pPr marL="914400" algn="l" defTabSz="457200" rtl="0" eaLnBrk="1" latinLnBrk="0" hangingPunct="1">
      <a:defRPr sz="1200" b="0" i="0" kern="1200">
        <a:solidFill>
          <a:schemeClr val="tx1"/>
        </a:solidFill>
        <a:latin typeface="Helvetica Neue" panose="02000503000000020004" pitchFamily="2" charset="0"/>
        <a:ea typeface="+mn-ea"/>
        <a:cs typeface="+mn-cs"/>
      </a:defRPr>
    </a:lvl3pPr>
    <a:lvl4pPr marL="1371600" algn="l" defTabSz="457200" rtl="0" eaLnBrk="1" latinLnBrk="0" hangingPunct="1">
      <a:defRPr sz="1200" b="0" i="0" kern="1200">
        <a:solidFill>
          <a:schemeClr val="tx1"/>
        </a:solidFill>
        <a:latin typeface="Helvetica Neue" panose="02000503000000020004" pitchFamily="2" charset="0"/>
        <a:ea typeface="+mn-ea"/>
        <a:cs typeface="+mn-cs"/>
      </a:defRPr>
    </a:lvl4pPr>
    <a:lvl5pPr marL="1828800" algn="l" defTabSz="457200" rtl="0" eaLnBrk="1" latinLnBrk="0" hangingPunct="1">
      <a:defRPr sz="1200" b="0" i="0" kern="1200">
        <a:solidFill>
          <a:schemeClr val="tx1"/>
        </a:solidFill>
        <a:latin typeface="Helvetica Neue" panose="02000503000000020004" pitchFamily="2"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interpreters are surprised to learn of the vast amount of climate and planet Earth research accomplished by NASA. Additionally there are many visual and interactive resources that are useful for interpreters. This slide show will introduce you to a selection that can get you started. </a:t>
            </a:r>
            <a:r>
              <a:rPr lang="en-US"/>
              <a:t>Enjoy!</a:t>
            </a:r>
            <a:endParaRPr lang="en-US" dirty="0"/>
          </a:p>
        </p:txBody>
      </p:sp>
      <p:sp>
        <p:nvSpPr>
          <p:cNvPr id="4" name="Slide Number Placeholder 3"/>
          <p:cNvSpPr>
            <a:spLocks noGrp="1"/>
          </p:cNvSpPr>
          <p:nvPr>
            <p:ph type="sldNum" sz="quarter" idx="5"/>
          </p:nvPr>
        </p:nvSpPr>
        <p:spPr/>
        <p:txBody>
          <a:bodyPr/>
          <a:lstStyle/>
          <a:p>
            <a:fld id="{AB563B61-F49B-E343-B684-53DEA68899F3}" type="slidenum">
              <a:rPr lang="en-US" smtClean="0"/>
              <a:pPr/>
              <a:t>1</a:t>
            </a:fld>
            <a:endParaRPr lang="en-US" dirty="0"/>
          </a:p>
        </p:txBody>
      </p:sp>
    </p:spTree>
    <p:extLst>
      <p:ext uri="{BB962C8B-B14F-4D97-AF65-F5344CB8AC3E}">
        <p14:creationId xmlns:p14="http://schemas.microsoft.com/office/powerpoint/2010/main" val="4081547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collection is searchable, too. </a:t>
            </a:r>
          </a:p>
          <a:p>
            <a:endParaRPr lang="en-US" dirty="0"/>
          </a:p>
        </p:txBody>
      </p:sp>
      <p:sp>
        <p:nvSpPr>
          <p:cNvPr id="4" name="Slide Number Placeholder 3"/>
          <p:cNvSpPr>
            <a:spLocks noGrp="1"/>
          </p:cNvSpPr>
          <p:nvPr>
            <p:ph type="sldNum" sz="quarter" idx="5"/>
          </p:nvPr>
        </p:nvSpPr>
        <p:spPr/>
        <p:txBody>
          <a:bodyPr/>
          <a:lstStyle/>
          <a:p>
            <a:fld id="{AB563B61-F49B-E343-B684-53DEA68899F3}" type="slidenum">
              <a:rPr lang="en-US" smtClean="0"/>
              <a:pPr/>
              <a:t>10</a:t>
            </a:fld>
            <a:endParaRPr lang="en-US" dirty="0"/>
          </a:p>
        </p:txBody>
      </p:sp>
    </p:spTree>
    <p:extLst>
      <p:ext uri="{BB962C8B-B14F-4D97-AF65-F5344CB8AC3E}">
        <p14:creationId xmlns:p14="http://schemas.microsoft.com/office/powerpoint/2010/main" val="2772969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interpreters want to obtain movies in particular formats or still images from a movie. Use the download button to see what’s available. (Not all videos are available in all formats, and some are also available on YouTube.)</a:t>
            </a:r>
          </a:p>
        </p:txBody>
      </p:sp>
      <p:sp>
        <p:nvSpPr>
          <p:cNvPr id="4" name="Slide Number Placeholder 3"/>
          <p:cNvSpPr>
            <a:spLocks noGrp="1"/>
          </p:cNvSpPr>
          <p:nvPr>
            <p:ph type="sldNum" sz="quarter" idx="5"/>
          </p:nvPr>
        </p:nvSpPr>
        <p:spPr/>
        <p:txBody>
          <a:bodyPr/>
          <a:lstStyle/>
          <a:p>
            <a:fld id="{AB563B61-F49B-E343-B684-53DEA68899F3}" type="slidenum">
              <a:rPr lang="en-US" smtClean="0"/>
              <a:pPr/>
              <a:t>11</a:t>
            </a:fld>
            <a:endParaRPr lang="en-US" dirty="0"/>
          </a:p>
        </p:txBody>
      </p:sp>
    </p:spTree>
    <p:extLst>
      <p:ext uri="{BB962C8B-B14F-4D97-AF65-F5344CB8AC3E}">
        <p14:creationId xmlns:p14="http://schemas.microsoft.com/office/powerpoint/2010/main" val="2215100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NASA’s gateway to a very readable collection of articles and visuals on climate.</a:t>
            </a:r>
          </a:p>
        </p:txBody>
      </p:sp>
      <p:sp>
        <p:nvSpPr>
          <p:cNvPr id="4" name="Slide Number Placeholder 3"/>
          <p:cNvSpPr>
            <a:spLocks noGrp="1"/>
          </p:cNvSpPr>
          <p:nvPr>
            <p:ph type="sldNum" sz="quarter" idx="5"/>
          </p:nvPr>
        </p:nvSpPr>
        <p:spPr/>
        <p:txBody>
          <a:bodyPr/>
          <a:lstStyle/>
          <a:p>
            <a:fld id="{AB563B61-F49B-E343-B684-53DEA68899F3}" type="slidenum">
              <a:rPr lang="en-US" smtClean="0"/>
              <a:pPr/>
              <a:t>12</a:t>
            </a:fld>
            <a:endParaRPr lang="en-US" dirty="0"/>
          </a:p>
        </p:txBody>
      </p:sp>
    </p:spTree>
    <p:extLst>
      <p:ext uri="{BB962C8B-B14F-4D97-AF65-F5344CB8AC3E}">
        <p14:creationId xmlns:p14="http://schemas.microsoft.com/office/powerpoint/2010/main" val="2501915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563B61-F49B-E343-B684-53DEA68899F3}" type="slidenum">
              <a:rPr lang="en-US" smtClean="0"/>
              <a:pPr/>
              <a:t>13</a:t>
            </a:fld>
            <a:endParaRPr lang="en-US" dirty="0"/>
          </a:p>
        </p:txBody>
      </p:sp>
    </p:spTree>
    <p:extLst>
      <p:ext uri="{BB962C8B-B14F-4D97-AF65-F5344CB8AC3E}">
        <p14:creationId xmlns:p14="http://schemas.microsoft.com/office/powerpoint/2010/main" val="1856344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anyplace on a map of Earth’s ocean, and you can get an instant reading of sea level change, whether close to home or far away</a:t>
            </a:r>
          </a:p>
        </p:txBody>
      </p:sp>
      <p:sp>
        <p:nvSpPr>
          <p:cNvPr id="4" name="Slide Number Placeholder 3"/>
          <p:cNvSpPr>
            <a:spLocks noGrp="1"/>
          </p:cNvSpPr>
          <p:nvPr>
            <p:ph type="sldNum" sz="quarter" idx="5"/>
          </p:nvPr>
        </p:nvSpPr>
        <p:spPr/>
        <p:txBody>
          <a:bodyPr/>
          <a:lstStyle/>
          <a:p>
            <a:fld id="{AB563B61-F49B-E343-B684-53DEA68899F3}" type="slidenum">
              <a:rPr lang="en-US" smtClean="0"/>
              <a:pPr/>
              <a:t>14</a:t>
            </a:fld>
            <a:endParaRPr lang="en-US" dirty="0"/>
          </a:p>
        </p:txBody>
      </p:sp>
    </p:spTree>
    <p:extLst>
      <p:ext uri="{BB962C8B-B14F-4D97-AF65-F5344CB8AC3E}">
        <p14:creationId xmlns:p14="http://schemas.microsoft.com/office/powerpoint/2010/main" val="1879680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hub for NASA’s science content about Earth. It provides links to various focus areas for research, including biodiversity, ecosystems, carbon cycle and more. </a:t>
            </a:r>
          </a:p>
        </p:txBody>
      </p:sp>
      <p:sp>
        <p:nvSpPr>
          <p:cNvPr id="4" name="Slide Number Placeholder 3"/>
          <p:cNvSpPr>
            <a:spLocks noGrp="1"/>
          </p:cNvSpPr>
          <p:nvPr>
            <p:ph type="sldNum" sz="quarter" idx="5"/>
          </p:nvPr>
        </p:nvSpPr>
        <p:spPr/>
        <p:txBody>
          <a:bodyPr/>
          <a:lstStyle/>
          <a:p>
            <a:fld id="{AB563B61-F49B-E343-B684-53DEA68899F3}" type="slidenum">
              <a:rPr lang="en-US" smtClean="0"/>
              <a:pPr/>
              <a:t>15</a:t>
            </a:fld>
            <a:endParaRPr lang="en-US" dirty="0"/>
          </a:p>
        </p:txBody>
      </p:sp>
    </p:spTree>
    <p:extLst>
      <p:ext uri="{BB962C8B-B14F-4D97-AF65-F5344CB8AC3E}">
        <p14:creationId xmlns:p14="http://schemas.microsoft.com/office/powerpoint/2010/main" val="1483008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Worldview is an amazing tool for creating your own movies of change over time of virtually any place on the planet! </a:t>
            </a:r>
          </a:p>
        </p:txBody>
      </p:sp>
      <p:sp>
        <p:nvSpPr>
          <p:cNvPr id="4" name="Slide Number Placeholder 3"/>
          <p:cNvSpPr>
            <a:spLocks noGrp="1"/>
          </p:cNvSpPr>
          <p:nvPr>
            <p:ph type="sldNum" sz="quarter" idx="5"/>
          </p:nvPr>
        </p:nvSpPr>
        <p:spPr/>
        <p:txBody>
          <a:bodyPr/>
          <a:lstStyle/>
          <a:p>
            <a:fld id="{AB563B61-F49B-E343-B684-53DEA68899F3}" type="slidenum">
              <a:rPr lang="en-US" smtClean="0"/>
              <a:pPr/>
              <a:t>16</a:t>
            </a:fld>
            <a:endParaRPr lang="en-US" dirty="0"/>
          </a:p>
        </p:txBody>
      </p:sp>
    </p:spTree>
    <p:extLst>
      <p:ext uri="{BB962C8B-B14F-4D97-AF65-F5344CB8AC3E}">
        <p14:creationId xmlns:p14="http://schemas.microsoft.com/office/powerpoint/2010/main" val="2015179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Landsat images are compelling views of our planet from space. With the long history of imagery derived from this series of satellites, people can trace changes in landscapes over long periods of time. For instance you can see pre-forest fire, during forest fire and then fire recovery, or observe changes associated with weather phenomena or urban growth. </a:t>
            </a:r>
          </a:p>
        </p:txBody>
      </p:sp>
      <p:sp>
        <p:nvSpPr>
          <p:cNvPr id="4" name="Slide Number Placeholder 3"/>
          <p:cNvSpPr>
            <a:spLocks noGrp="1"/>
          </p:cNvSpPr>
          <p:nvPr>
            <p:ph type="sldNum" sz="quarter" idx="5"/>
          </p:nvPr>
        </p:nvSpPr>
        <p:spPr/>
        <p:txBody>
          <a:bodyPr/>
          <a:lstStyle/>
          <a:p>
            <a:fld id="{AB563B61-F49B-E343-B684-53DEA68899F3}" type="slidenum">
              <a:rPr lang="en-US" smtClean="0"/>
              <a:pPr/>
              <a:t>17</a:t>
            </a:fld>
            <a:endParaRPr lang="en-US" dirty="0"/>
          </a:p>
        </p:txBody>
      </p:sp>
    </p:spTree>
    <p:extLst>
      <p:ext uri="{BB962C8B-B14F-4D97-AF65-F5344CB8AC3E}">
        <p14:creationId xmlns:p14="http://schemas.microsoft.com/office/powerpoint/2010/main" val="3940731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You can make your own GIF of change over time with Landsat. Easy and free.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Helvetica Neue" panose="02000503000000020004" pitchFamily="2" charset="0"/>
                <a:ea typeface="Helvetica Neue" panose="02000503000000020004" pitchFamily="2" charset="0"/>
                <a:cs typeface="Helvetica Neue" panose="02000503000000020004" pitchFamily="2" charset="0"/>
              </a:rPr>
              <a:t>Just follow the simple instructions here.</a:t>
            </a:r>
            <a:endParaRPr lang="en-US" sz="1200" dirty="0"/>
          </a:p>
          <a:p>
            <a:endParaRPr lang="en-US" dirty="0"/>
          </a:p>
        </p:txBody>
      </p:sp>
      <p:sp>
        <p:nvSpPr>
          <p:cNvPr id="4" name="Slide Number Placeholder 3"/>
          <p:cNvSpPr>
            <a:spLocks noGrp="1"/>
          </p:cNvSpPr>
          <p:nvPr>
            <p:ph type="sldNum" sz="quarter" idx="5"/>
          </p:nvPr>
        </p:nvSpPr>
        <p:spPr/>
        <p:txBody>
          <a:bodyPr/>
          <a:lstStyle/>
          <a:p>
            <a:fld id="{AB563B61-F49B-E343-B684-53DEA68899F3}" type="slidenum">
              <a:rPr lang="en-US" smtClean="0"/>
              <a:pPr/>
              <a:t>18</a:t>
            </a:fld>
            <a:endParaRPr lang="en-US" dirty="0"/>
          </a:p>
        </p:txBody>
      </p:sp>
    </p:spTree>
    <p:extLst>
      <p:ext uri="{BB962C8B-B14F-4D97-AF65-F5344CB8AC3E}">
        <p14:creationId xmlns:p14="http://schemas.microsoft.com/office/powerpoint/2010/main" val="1462454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link to </a:t>
            </a:r>
          </a:p>
        </p:txBody>
      </p:sp>
      <p:sp>
        <p:nvSpPr>
          <p:cNvPr id="4" name="Slide Number Placeholder 3"/>
          <p:cNvSpPr>
            <a:spLocks noGrp="1"/>
          </p:cNvSpPr>
          <p:nvPr>
            <p:ph type="sldNum" sz="quarter" idx="5"/>
          </p:nvPr>
        </p:nvSpPr>
        <p:spPr/>
        <p:txBody>
          <a:bodyPr/>
          <a:lstStyle/>
          <a:p>
            <a:fld id="{AB563B61-F49B-E343-B684-53DEA68899F3}" type="slidenum">
              <a:rPr lang="en-US" smtClean="0"/>
              <a:pPr/>
              <a:t>19</a:t>
            </a:fld>
            <a:endParaRPr lang="en-US" dirty="0"/>
          </a:p>
        </p:txBody>
      </p:sp>
    </p:spTree>
    <p:extLst>
      <p:ext uri="{BB962C8B-B14F-4D97-AF65-F5344CB8AC3E}">
        <p14:creationId xmlns:p14="http://schemas.microsoft.com/office/powerpoint/2010/main" val="713358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delve into NASA web resources, be sure to register for free and then log In on the Earth to Sky website, to access the many resources available from past courses! </a:t>
            </a:r>
          </a:p>
        </p:txBody>
      </p:sp>
      <p:sp>
        <p:nvSpPr>
          <p:cNvPr id="4" name="Slide Number Placeholder 3"/>
          <p:cNvSpPr>
            <a:spLocks noGrp="1"/>
          </p:cNvSpPr>
          <p:nvPr>
            <p:ph type="sldNum" sz="quarter" idx="5"/>
          </p:nvPr>
        </p:nvSpPr>
        <p:spPr/>
        <p:txBody>
          <a:bodyPr/>
          <a:lstStyle/>
          <a:p>
            <a:fld id="{AB563B61-F49B-E343-B684-53DEA68899F3}" type="slidenum">
              <a:rPr lang="en-US" smtClean="0"/>
              <a:pPr/>
              <a:t>2</a:t>
            </a:fld>
            <a:endParaRPr lang="en-US" dirty="0"/>
          </a:p>
        </p:txBody>
      </p:sp>
    </p:spTree>
    <p:extLst>
      <p:ext uri="{BB962C8B-B14F-4D97-AF65-F5344CB8AC3E}">
        <p14:creationId xmlns:p14="http://schemas.microsoft.com/office/powerpoint/2010/main" val="2142212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simply looking for images from NASA, here are places to begin</a:t>
            </a:r>
          </a:p>
        </p:txBody>
      </p:sp>
      <p:sp>
        <p:nvSpPr>
          <p:cNvPr id="4" name="Slide Number Placeholder 3"/>
          <p:cNvSpPr>
            <a:spLocks noGrp="1"/>
          </p:cNvSpPr>
          <p:nvPr>
            <p:ph type="sldNum" sz="quarter" idx="5"/>
          </p:nvPr>
        </p:nvSpPr>
        <p:spPr/>
        <p:txBody>
          <a:bodyPr/>
          <a:lstStyle/>
          <a:p>
            <a:fld id="{AB563B61-F49B-E343-B684-53DEA68899F3}" type="slidenum">
              <a:rPr lang="en-US" smtClean="0"/>
              <a:pPr/>
              <a:t>20</a:t>
            </a:fld>
            <a:endParaRPr lang="en-US" dirty="0"/>
          </a:p>
        </p:txBody>
      </p:sp>
    </p:spTree>
    <p:extLst>
      <p:ext uri="{BB962C8B-B14F-4D97-AF65-F5344CB8AC3E}">
        <p14:creationId xmlns:p14="http://schemas.microsoft.com/office/powerpoint/2010/main" val="1009872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images of Earth are valuable for their beauty alone. A collection of these is made available via the Earth as Art series.</a:t>
            </a:r>
          </a:p>
          <a:p>
            <a:r>
              <a:rPr lang="en-US" sz="1400" dirty="0">
                <a:latin typeface="Helvetica Neue" panose="02000503000000020004" pitchFamily="2" charset="0"/>
                <a:ea typeface="Helvetica Neue" panose="02000503000000020004" pitchFamily="2" charset="0"/>
                <a:cs typeface="Helvetica Neue" panose="02000503000000020004" pitchFamily="2" charset="0"/>
              </a:rPr>
              <a:t>(these are LARGE files) </a:t>
            </a:r>
          </a:p>
          <a:p>
            <a:pPr marL="0" indent="0">
              <a:buNone/>
            </a:pPr>
            <a:r>
              <a:rPr lang="en-US" sz="1400" dirty="0">
                <a:latin typeface="Helvetica Neue" panose="02000503000000020004" pitchFamily="2" charset="0"/>
                <a:ea typeface="Helvetica Neue" panose="02000503000000020004" pitchFamily="2" charset="0"/>
                <a:cs typeface="Helvetica Neue" panose="02000503000000020004" pitchFamily="2" charset="0"/>
              </a:rPr>
              <a:t>	</a:t>
            </a:r>
            <a:endParaRPr lang="en-US" dirty="0"/>
          </a:p>
        </p:txBody>
      </p:sp>
      <p:sp>
        <p:nvSpPr>
          <p:cNvPr id="4" name="Slide Number Placeholder 3"/>
          <p:cNvSpPr>
            <a:spLocks noGrp="1"/>
          </p:cNvSpPr>
          <p:nvPr>
            <p:ph type="sldNum" sz="quarter" idx="10"/>
          </p:nvPr>
        </p:nvSpPr>
        <p:spPr/>
        <p:txBody>
          <a:bodyPr/>
          <a:lstStyle/>
          <a:p>
            <a:fld id="{AB563B61-F49B-E343-B684-53DEA68899F3}" type="slidenum">
              <a:rPr lang="en-US" smtClean="0"/>
              <a:t>21</a:t>
            </a:fld>
            <a:endParaRPr lang="en-US"/>
          </a:p>
        </p:txBody>
      </p:sp>
    </p:spTree>
    <p:extLst>
      <p:ext uri="{BB962C8B-B14F-4D97-AF65-F5344CB8AC3E}">
        <p14:creationId xmlns:p14="http://schemas.microsoft.com/office/powerpoint/2010/main" val="3701079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NASA also has a number of interactives that are fun to explore. </a:t>
            </a:r>
          </a:p>
        </p:txBody>
      </p:sp>
      <p:sp>
        <p:nvSpPr>
          <p:cNvPr id="4" name="Slide Number Placeholder 3"/>
          <p:cNvSpPr>
            <a:spLocks noGrp="1"/>
          </p:cNvSpPr>
          <p:nvPr>
            <p:ph type="sldNum" sz="quarter" idx="5"/>
          </p:nvPr>
        </p:nvSpPr>
        <p:spPr/>
        <p:txBody>
          <a:bodyPr/>
          <a:lstStyle/>
          <a:p>
            <a:fld id="{AB563B61-F49B-E343-B684-53DEA68899F3}" type="slidenum">
              <a:rPr lang="en-US" smtClean="0"/>
              <a:pPr/>
              <a:t>23</a:t>
            </a:fld>
            <a:endParaRPr lang="en-US" dirty="0"/>
          </a:p>
        </p:txBody>
      </p:sp>
    </p:spTree>
    <p:extLst>
      <p:ext uri="{BB962C8B-B14F-4D97-AF65-F5344CB8AC3E}">
        <p14:creationId xmlns:p14="http://schemas.microsoft.com/office/powerpoint/2010/main" val="3654814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of course social media and apps. </a:t>
            </a:r>
          </a:p>
        </p:txBody>
      </p:sp>
      <p:sp>
        <p:nvSpPr>
          <p:cNvPr id="4" name="Slide Number Placeholder 3"/>
          <p:cNvSpPr>
            <a:spLocks noGrp="1"/>
          </p:cNvSpPr>
          <p:nvPr>
            <p:ph type="sldNum" sz="quarter" idx="10"/>
          </p:nvPr>
        </p:nvSpPr>
        <p:spPr/>
        <p:txBody>
          <a:bodyPr/>
          <a:lstStyle/>
          <a:p>
            <a:fld id="{AB563B61-F49B-E343-B684-53DEA68899F3}" type="slidenum">
              <a:rPr lang="en-US" smtClean="0"/>
              <a:t>24</a:t>
            </a:fld>
            <a:endParaRPr lang="en-US"/>
          </a:p>
        </p:txBody>
      </p:sp>
    </p:spTree>
    <p:extLst>
      <p:ext uri="{BB962C8B-B14F-4D97-AF65-F5344CB8AC3E}">
        <p14:creationId xmlns:p14="http://schemas.microsoft.com/office/powerpoint/2010/main" val="457765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3600">
                <a:solidFill>
                  <a:schemeClr val="tx1"/>
                </a:solidFill>
                <a:latin typeface="Times New Roman" charset="0"/>
                <a:ea typeface="ＭＳ Ｐゴシック" charset="0"/>
              </a:defRPr>
            </a:lvl9pPr>
          </a:lstStyle>
          <a:p>
            <a:fld id="{765F1F91-623B-2647-A054-B594FF657A81}" type="slidenum">
              <a:rPr lang="en-US" sz="1100">
                <a:latin typeface="Helvetica Neue" panose="02000503000000020004" pitchFamily="2" charset="0"/>
              </a:rPr>
              <a:pPr/>
              <a:t>26</a:t>
            </a:fld>
            <a:endParaRPr lang="en-US" sz="1100" dirty="0">
              <a:latin typeface="Helvetica Neue" panose="02000503000000020004" pitchFamily="2"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t>What is GLOBE? Through interdisciplinary activities and inquiries into the various Earth spheres, GLOBE gives students a hands-on approach to the scientific method. The protocols are developed by the scientific community and validated by teachers.</a:t>
            </a:r>
          </a:p>
          <a:p>
            <a:r>
              <a:rPr lang="en-US" dirty="0"/>
              <a:t>GLOBE also works to build a collaborative, worldwide community of students, teachers, scientists, and citizens to conduct real-world research. Many GLOBE resources are also valuable for interpreters desiring to learn more about our planet and for those who work with formal educators there is a goldmine of content and valuable hands on activities.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GLOBE Observer is the citizen science arm of the GLOBE program. Users do not need to be online to take data that is later ported to the data base for scientists to use. </a:t>
            </a:r>
          </a:p>
        </p:txBody>
      </p:sp>
      <p:sp>
        <p:nvSpPr>
          <p:cNvPr id="4" name="Slide Number Placeholder 3"/>
          <p:cNvSpPr>
            <a:spLocks noGrp="1"/>
          </p:cNvSpPr>
          <p:nvPr>
            <p:ph type="sldNum" sz="quarter" idx="5"/>
          </p:nvPr>
        </p:nvSpPr>
        <p:spPr/>
        <p:txBody>
          <a:bodyPr/>
          <a:lstStyle/>
          <a:p>
            <a:fld id="{AB563B61-F49B-E343-B684-53DEA68899F3}" type="slidenum">
              <a:rPr lang="en-US" smtClean="0"/>
              <a:pPr/>
              <a:t>27</a:t>
            </a:fld>
            <a:endParaRPr lang="en-US" dirty="0"/>
          </a:p>
        </p:txBody>
      </p:sp>
    </p:spTree>
    <p:extLst>
      <p:ext uri="{BB962C8B-B14F-4D97-AF65-F5344CB8AC3E}">
        <p14:creationId xmlns:p14="http://schemas.microsoft.com/office/powerpoint/2010/main" val="2649277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NASA also has many other citizen science projects. </a:t>
            </a:r>
          </a:p>
        </p:txBody>
      </p:sp>
      <p:sp>
        <p:nvSpPr>
          <p:cNvPr id="4" name="Slide Number Placeholder 3"/>
          <p:cNvSpPr>
            <a:spLocks noGrp="1"/>
          </p:cNvSpPr>
          <p:nvPr>
            <p:ph type="sldNum" sz="quarter" idx="10"/>
          </p:nvPr>
        </p:nvSpPr>
        <p:spPr/>
        <p:txBody>
          <a:bodyPr/>
          <a:lstStyle/>
          <a:p>
            <a:fld id="{AB563B61-F49B-E343-B684-53DEA68899F3}" type="slidenum">
              <a:rPr lang="en-US" smtClean="0"/>
              <a:t>28</a:t>
            </a:fld>
            <a:endParaRPr lang="en-US"/>
          </a:p>
        </p:txBody>
      </p:sp>
    </p:spTree>
    <p:extLst>
      <p:ext uri="{BB962C8B-B14F-4D97-AF65-F5344CB8AC3E}">
        <p14:creationId xmlns:p14="http://schemas.microsoft.com/office/powerpoint/2010/main" val="3796010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 hope you find this introduction to NASA resources to be useful. </a:t>
            </a:r>
            <a:r>
              <a:rPr lang="en-US" sz="1200" b="0" i="0" kern="1200" dirty="0">
                <a:solidFill>
                  <a:schemeClr val="tx1"/>
                </a:solidFill>
                <a:effectLst/>
                <a:latin typeface="Helvetica Neue" panose="02000503000000020004" pitchFamily="2" charset="0"/>
                <a:ea typeface="+mn-ea"/>
                <a:cs typeface="+mn-cs"/>
              </a:rPr>
              <a:t>Reach out to us if you have questions or ideas! </a:t>
            </a:r>
            <a:r>
              <a:rPr lang="en-US" sz="1200" b="0" i="0" kern="1200" dirty="0" err="1">
                <a:solidFill>
                  <a:schemeClr val="tx1"/>
                </a:solidFill>
                <a:effectLst/>
                <a:latin typeface="Helvetica Neue" panose="02000503000000020004" pitchFamily="2" charset="0"/>
                <a:ea typeface="+mn-ea"/>
                <a:cs typeface="+mn-cs"/>
              </a:rPr>
              <a:t>admin@earthtosky.org</a:t>
            </a:r>
            <a:endParaRPr lang="en-US" sz="1200" b="0" i="0" kern="1200" dirty="0">
              <a:solidFill>
                <a:schemeClr val="tx1"/>
              </a:solidFill>
              <a:effectLst/>
              <a:latin typeface="Helvetica Neue" panose="02000503000000020004" pitchFamily="2"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AB563B61-F49B-E343-B684-53DEA68899F3}" type="slidenum">
              <a:rPr lang="en-US" smtClean="0"/>
              <a:pPr/>
              <a:t>29</a:t>
            </a:fld>
            <a:endParaRPr lang="en-US" dirty="0"/>
          </a:p>
        </p:txBody>
      </p:sp>
    </p:spTree>
    <p:extLst>
      <p:ext uri="{BB962C8B-B14F-4D97-AF65-F5344CB8AC3E}">
        <p14:creationId xmlns:p14="http://schemas.microsoft.com/office/powerpoint/2010/main" val="2873998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login button</a:t>
            </a:r>
          </a:p>
        </p:txBody>
      </p:sp>
      <p:sp>
        <p:nvSpPr>
          <p:cNvPr id="4" name="Slide Number Placeholder 3"/>
          <p:cNvSpPr>
            <a:spLocks noGrp="1"/>
          </p:cNvSpPr>
          <p:nvPr>
            <p:ph type="sldNum" sz="quarter" idx="5"/>
          </p:nvPr>
        </p:nvSpPr>
        <p:spPr/>
        <p:txBody>
          <a:bodyPr/>
          <a:lstStyle/>
          <a:p>
            <a:fld id="{AB563B61-F49B-E343-B684-53DEA68899F3}" type="slidenum">
              <a:rPr lang="en-US" smtClean="0"/>
              <a:pPr/>
              <a:t>3</a:t>
            </a:fld>
            <a:endParaRPr lang="en-US" dirty="0"/>
          </a:p>
        </p:txBody>
      </p:sp>
    </p:spTree>
    <p:extLst>
      <p:ext uri="{BB962C8B-B14F-4D97-AF65-F5344CB8AC3E}">
        <p14:creationId xmlns:p14="http://schemas.microsoft.com/office/powerpoint/2010/main" val="1717166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resources from NASA that are of particular interest to interpreters. We are focusing on those that address NASA’s research and observations of planet Earth, with special emphasis on climate change. NASA’s research on our planet is vast. We will highlight just a few of the online resources of interest. </a:t>
            </a:r>
          </a:p>
        </p:txBody>
      </p:sp>
      <p:sp>
        <p:nvSpPr>
          <p:cNvPr id="4" name="Slide Number Placeholder 3"/>
          <p:cNvSpPr>
            <a:spLocks noGrp="1"/>
          </p:cNvSpPr>
          <p:nvPr>
            <p:ph type="sldNum" sz="quarter" idx="5"/>
          </p:nvPr>
        </p:nvSpPr>
        <p:spPr/>
        <p:txBody>
          <a:bodyPr/>
          <a:lstStyle/>
          <a:p>
            <a:fld id="{AB563B61-F49B-E343-B684-53DEA68899F3}" type="slidenum">
              <a:rPr lang="en-US" smtClean="0"/>
              <a:pPr/>
              <a:t>4</a:t>
            </a:fld>
            <a:endParaRPr lang="en-US" dirty="0"/>
          </a:p>
        </p:txBody>
      </p:sp>
    </p:spTree>
    <p:extLst>
      <p:ext uri="{BB962C8B-B14F-4D97-AF65-F5344CB8AC3E}">
        <p14:creationId xmlns:p14="http://schemas.microsoft.com/office/powerpoint/2010/main" val="1341581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can pick only one NASA website to visit about Earth we recommend the Earth Observatory, a searchable and very readable e-zine, with NASA’s science integrity as the backbone.</a:t>
            </a:r>
          </a:p>
          <a:p>
            <a:endParaRPr lang="en-US" dirty="0"/>
          </a:p>
          <a:p>
            <a:r>
              <a:rPr lang="en-US" dirty="0"/>
              <a:t>They post an Image of the day – often of timely interest. </a:t>
            </a:r>
          </a:p>
        </p:txBody>
      </p:sp>
      <p:sp>
        <p:nvSpPr>
          <p:cNvPr id="4" name="Slide Number Placeholder 3"/>
          <p:cNvSpPr>
            <a:spLocks noGrp="1"/>
          </p:cNvSpPr>
          <p:nvPr>
            <p:ph type="sldNum" sz="quarter" idx="5"/>
          </p:nvPr>
        </p:nvSpPr>
        <p:spPr/>
        <p:txBody>
          <a:bodyPr/>
          <a:lstStyle/>
          <a:p>
            <a:fld id="{AB563B61-F49B-E343-B684-53DEA68899F3}" type="slidenum">
              <a:rPr lang="en-US" smtClean="0"/>
              <a:pPr/>
              <a:t>5</a:t>
            </a:fld>
            <a:endParaRPr lang="en-US" dirty="0"/>
          </a:p>
        </p:txBody>
      </p:sp>
    </p:spTree>
    <p:extLst>
      <p:ext uri="{BB962C8B-B14F-4D97-AF65-F5344CB8AC3E}">
        <p14:creationId xmlns:p14="http://schemas.microsoft.com/office/powerpoint/2010/main" val="3443727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be sure to check out the maps and the blogs. </a:t>
            </a:r>
          </a:p>
        </p:txBody>
      </p:sp>
      <p:sp>
        <p:nvSpPr>
          <p:cNvPr id="4" name="Slide Number Placeholder 3"/>
          <p:cNvSpPr>
            <a:spLocks noGrp="1"/>
          </p:cNvSpPr>
          <p:nvPr>
            <p:ph type="sldNum" sz="quarter" idx="5"/>
          </p:nvPr>
        </p:nvSpPr>
        <p:spPr/>
        <p:txBody>
          <a:bodyPr/>
          <a:lstStyle/>
          <a:p>
            <a:fld id="{AB563B61-F49B-E343-B684-53DEA68899F3}" type="slidenum">
              <a:rPr lang="en-US" smtClean="0"/>
              <a:pPr/>
              <a:t>6</a:t>
            </a:fld>
            <a:endParaRPr lang="en-US" dirty="0"/>
          </a:p>
        </p:txBody>
      </p:sp>
    </p:spTree>
    <p:extLst>
      <p:ext uri="{BB962C8B-B14F-4D97-AF65-F5344CB8AC3E}">
        <p14:creationId xmlns:p14="http://schemas.microsoft.com/office/powerpoint/2010/main" val="920690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articles. This one provides an understandable synopsis of global warming/climate change, and thought from a several years ago, it is still accurate.</a:t>
            </a:r>
          </a:p>
        </p:txBody>
      </p:sp>
      <p:sp>
        <p:nvSpPr>
          <p:cNvPr id="4" name="Slide Number Placeholder 3"/>
          <p:cNvSpPr>
            <a:spLocks noGrp="1"/>
          </p:cNvSpPr>
          <p:nvPr>
            <p:ph type="sldNum" sz="quarter" idx="5"/>
          </p:nvPr>
        </p:nvSpPr>
        <p:spPr/>
        <p:txBody>
          <a:bodyPr/>
          <a:lstStyle/>
          <a:p>
            <a:fld id="{AB563B61-F49B-E343-B684-53DEA68899F3}" type="slidenum">
              <a:rPr lang="en-US" smtClean="0"/>
              <a:pPr/>
              <a:t>7</a:t>
            </a:fld>
            <a:endParaRPr lang="en-US" dirty="0"/>
          </a:p>
        </p:txBody>
      </p:sp>
    </p:spTree>
    <p:extLst>
      <p:ext uri="{BB962C8B-B14F-4D97-AF65-F5344CB8AC3E}">
        <p14:creationId xmlns:p14="http://schemas.microsoft.com/office/powerpoint/2010/main" val="2306661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NASA’s Scientific Visualization Studio produces amazing short NASA movies on a wide variety of subjects, including glacial retreat, ocean processes, hurricanes, forest fires, etc.  The galleries are a great place to start. </a:t>
            </a:r>
          </a:p>
        </p:txBody>
      </p:sp>
      <p:sp>
        <p:nvSpPr>
          <p:cNvPr id="4" name="Slide Number Placeholder 3"/>
          <p:cNvSpPr>
            <a:spLocks noGrp="1"/>
          </p:cNvSpPr>
          <p:nvPr>
            <p:ph type="sldNum" sz="quarter" idx="10"/>
          </p:nvPr>
        </p:nvSpPr>
        <p:spPr/>
        <p:txBody>
          <a:bodyPr/>
          <a:lstStyle/>
          <a:p>
            <a:fld id="{AB563B61-F49B-E343-B684-53DEA68899F3}" type="slidenum">
              <a:rPr lang="en-US" smtClean="0"/>
              <a:t>8</a:t>
            </a:fld>
            <a:endParaRPr lang="en-US"/>
          </a:p>
        </p:txBody>
      </p:sp>
    </p:spTree>
    <p:extLst>
      <p:ext uri="{BB962C8B-B14F-4D97-AF65-F5344CB8AC3E}">
        <p14:creationId xmlns:p14="http://schemas.microsoft.com/office/powerpoint/2010/main" val="800941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visualization tour is also helpful.</a:t>
            </a:r>
          </a:p>
        </p:txBody>
      </p:sp>
      <p:sp>
        <p:nvSpPr>
          <p:cNvPr id="4" name="Slide Number Placeholder 3"/>
          <p:cNvSpPr>
            <a:spLocks noGrp="1"/>
          </p:cNvSpPr>
          <p:nvPr>
            <p:ph type="sldNum" sz="quarter" idx="5"/>
          </p:nvPr>
        </p:nvSpPr>
        <p:spPr/>
        <p:txBody>
          <a:bodyPr/>
          <a:lstStyle/>
          <a:p>
            <a:fld id="{AB563B61-F49B-E343-B684-53DEA68899F3}" type="slidenum">
              <a:rPr lang="en-US" smtClean="0"/>
              <a:pPr/>
              <a:t>9</a:t>
            </a:fld>
            <a:endParaRPr lang="en-US" dirty="0"/>
          </a:p>
        </p:txBody>
      </p:sp>
    </p:spTree>
    <p:extLst>
      <p:ext uri="{BB962C8B-B14F-4D97-AF65-F5344CB8AC3E}">
        <p14:creationId xmlns:p14="http://schemas.microsoft.com/office/powerpoint/2010/main" val="193620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2E3223-1719-3B45-B496-BEF9C2F93767}" type="datetime1">
              <a:rPr lang="en-US" smtClean="0"/>
              <a:t>11/17/21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195716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advClick="0" advTm="5000">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A6C173-308E-434E-A640-16FD15A2A0E1}" type="datetime1">
              <a:rPr lang="en-US" smtClean="0"/>
              <a:t>11/17/21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6F241-1DC0-D34C-9710-1DA769EF754A}" type="slidenum">
              <a:rPr lang="en-US" smtClean="0"/>
              <a:t>‹#›</a:t>
            </a:fld>
            <a:endParaRPr lang="en-US"/>
          </a:p>
        </p:txBody>
      </p:sp>
    </p:spTree>
    <p:extLst>
      <p:ext uri="{BB962C8B-B14F-4D97-AF65-F5344CB8AC3E}">
        <p14:creationId xmlns:p14="http://schemas.microsoft.com/office/powerpoint/2010/main" val="42024915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advClick="0" advTm="5000">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4EAC35-F338-0947-93DE-270EB9BA0AA3}" type="datetime1">
              <a:rPr lang="en-US" smtClean="0"/>
              <a:t>11/17/21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6F241-1DC0-D34C-9710-1DA769EF754A}" type="slidenum">
              <a:rPr lang="en-US" smtClean="0"/>
              <a:t>‹#›</a:t>
            </a:fld>
            <a:endParaRPr lang="en-US"/>
          </a:p>
        </p:txBody>
      </p:sp>
    </p:spTree>
    <p:extLst>
      <p:ext uri="{BB962C8B-B14F-4D97-AF65-F5344CB8AC3E}">
        <p14:creationId xmlns:p14="http://schemas.microsoft.com/office/powerpoint/2010/main" val="30566691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advClick="0" advTm="5000">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301F8B-74DF-2049-A6CA-C18641B335C0}" type="datetime1">
              <a:rPr lang="en-US" smtClean="0"/>
              <a:t>11/17/21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6F241-1DC0-D34C-9710-1DA769EF754A}" type="slidenum">
              <a:rPr lang="en-US" smtClean="0"/>
              <a:t>‹#›</a:t>
            </a:fld>
            <a:endParaRPr lang="en-US"/>
          </a:p>
        </p:txBody>
      </p:sp>
    </p:spTree>
    <p:extLst>
      <p:ext uri="{BB962C8B-B14F-4D97-AF65-F5344CB8AC3E}">
        <p14:creationId xmlns:p14="http://schemas.microsoft.com/office/powerpoint/2010/main" val="18192034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advClick="0" advTm="5000">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DF0AC1-85BD-314A-B52A-485F45115031}" type="datetime1">
              <a:rPr lang="en-US" smtClean="0"/>
              <a:t>11/17/21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414428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advClick="0" advTm="5000">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CB11FA5-017D-F647-964F-B2D78EF8B0A1}" type="datetime1">
              <a:rPr lang="en-US" smtClean="0"/>
              <a:t>11/17/21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F6F241-1DC0-D34C-9710-1DA769EF754A}" type="slidenum">
              <a:rPr lang="en-US" smtClean="0"/>
              <a:t>‹#›</a:t>
            </a:fld>
            <a:endParaRPr lang="en-US"/>
          </a:p>
        </p:txBody>
      </p:sp>
    </p:spTree>
    <p:extLst>
      <p:ext uri="{BB962C8B-B14F-4D97-AF65-F5344CB8AC3E}">
        <p14:creationId xmlns:p14="http://schemas.microsoft.com/office/powerpoint/2010/main" val="40837319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advClick="0" advTm="5000">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1E4DC7-DFE7-2342-A43B-952C6E1ABF68}" type="datetime1">
              <a:rPr lang="en-US" smtClean="0"/>
              <a:t>11/17/21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F6F241-1DC0-D34C-9710-1DA769EF754A}" type="slidenum">
              <a:rPr lang="en-US" smtClean="0"/>
              <a:t>‹#›</a:t>
            </a:fld>
            <a:endParaRPr lang="en-US"/>
          </a:p>
        </p:txBody>
      </p:sp>
    </p:spTree>
    <p:extLst>
      <p:ext uri="{BB962C8B-B14F-4D97-AF65-F5344CB8AC3E}">
        <p14:creationId xmlns:p14="http://schemas.microsoft.com/office/powerpoint/2010/main" val="39444572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advClick="0" advTm="5000">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D19BAE2-8283-6248-9719-C3045055D330}" type="datetime1">
              <a:rPr lang="en-US" smtClean="0"/>
              <a:t>11/17/21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F6F241-1DC0-D34C-9710-1DA769EF754A}" type="slidenum">
              <a:rPr lang="en-US" smtClean="0"/>
              <a:t>‹#›</a:t>
            </a:fld>
            <a:endParaRPr lang="en-US"/>
          </a:p>
        </p:txBody>
      </p:sp>
    </p:spTree>
    <p:extLst>
      <p:ext uri="{BB962C8B-B14F-4D97-AF65-F5344CB8AC3E}">
        <p14:creationId xmlns:p14="http://schemas.microsoft.com/office/powerpoint/2010/main" val="12689363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advClick="0" advTm="5000">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9BE837-699E-D746-9E78-182CA575EF2B}" type="datetime1">
              <a:rPr lang="en-US" smtClean="0"/>
              <a:t>11/17/21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F6F241-1DC0-D34C-9710-1DA769EF754A}" type="slidenum">
              <a:rPr lang="en-US" smtClean="0"/>
              <a:t>‹#›</a:t>
            </a:fld>
            <a:endParaRPr lang="en-US"/>
          </a:p>
        </p:txBody>
      </p:sp>
    </p:spTree>
    <p:extLst>
      <p:ext uri="{BB962C8B-B14F-4D97-AF65-F5344CB8AC3E}">
        <p14:creationId xmlns:p14="http://schemas.microsoft.com/office/powerpoint/2010/main" val="5843404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advClick="0" advTm="5000">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7DE599-0AAF-564B-B4C0-49966ED1FCED}" type="datetime1">
              <a:rPr lang="en-US" smtClean="0"/>
              <a:t>11/17/21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F6F241-1DC0-D34C-9710-1DA769EF754A}" type="slidenum">
              <a:rPr lang="en-US" smtClean="0"/>
              <a:t>‹#›</a:t>
            </a:fld>
            <a:endParaRPr lang="en-US"/>
          </a:p>
        </p:txBody>
      </p:sp>
    </p:spTree>
    <p:extLst>
      <p:ext uri="{BB962C8B-B14F-4D97-AF65-F5344CB8AC3E}">
        <p14:creationId xmlns:p14="http://schemas.microsoft.com/office/powerpoint/2010/main" val="24537462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advClick="0" advTm="5000">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812FEB-BFB6-0C45-A698-39E83EDB9C8D}" type="datetime1">
              <a:rPr lang="en-US" smtClean="0"/>
              <a:t>11/17/21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F6F241-1DC0-D34C-9710-1DA769EF754A}" type="slidenum">
              <a:rPr lang="en-US" smtClean="0"/>
              <a:t>‹#›</a:t>
            </a:fld>
            <a:endParaRPr lang="en-US"/>
          </a:p>
        </p:txBody>
      </p:sp>
    </p:spTree>
    <p:extLst>
      <p:ext uri="{BB962C8B-B14F-4D97-AF65-F5344CB8AC3E}">
        <p14:creationId xmlns:p14="http://schemas.microsoft.com/office/powerpoint/2010/main" val="42834020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advClick="0" advTm="5000">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Helvetica Neue" panose="02000503000000020004" pitchFamily="2" charset="0"/>
              </a:defRPr>
            </a:lvl1pPr>
          </a:lstStyle>
          <a:p>
            <a:fld id="{C698EE32-63E0-0C40-9528-B975DF909D50}" type="datetime1">
              <a:rPr lang="en-US" smtClean="0"/>
              <a:pPr/>
              <a:t>11/17/21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Helvetica Neue" panose="02000503000000020004" pitchFamily="2"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chemeClr val="tx1">
                    <a:tint val="75000"/>
                  </a:schemeClr>
                </a:solidFill>
                <a:latin typeface="Helvetica Neue" panose="02000503000000020004" pitchFamily="2" charset="0"/>
              </a:defRPr>
            </a:lvl1pPr>
          </a:lstStyle>
          <a:p>
            <a:fld id="{9EF6F241-1DC0-D34C-9710-1DA769EF754A}" type="slidenum">
              <a:rPr lang="en-US" smtClean="0"/>
              <a:pPr/>
              <a:t>‹#›</a:t>
            </a:fld>
            <a:endParaRPr lang="en-US" dirty="0"/>
          </a:p>
        </p:txBody>
      </p:sp>
    </p:spTree>
    <p:extLst>
      <p:ext uri="{BB962C8B-B14F-4D97-AF65-F5344CB8AC3E}">
        <p14:creationId xmlns:p14="http://schemas.microsoft.com/office/powerpoint/2010/main" val="3858653146"/>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advClick="0" advTm="5000">
        <p:cut/>
      </p:transition>
    </mc:Fallback>
  </mc:AlternateContent>
  <p:hf hdr="0" ftr="0" dt="0"/>
  <p:txStyles>
    <p:titleStyle>
      <a:lvl1pPr algn="ctr" defTabSz="457200" rtl="0" eaLnBrk="1" latinLnBrk="0" hangingPunct="1">
        <a:spcBef>
          <a:spcPct val="0"/>
        </a:spcBef>
        <a:buNone/>
        <a:defRPr sz="4400" kern="1200">
          <a:solidFill>
            <a:schemeClr val="tx1"/>
          </a:solidFill>
          <a:latin typeface="Helvetica Neue"/>
          <a:ea typeface="+mj-ea"/>
          <a:cs typeface="Helvetica Neue"/>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Helvetica Neue"/>
          <a:ea typeface="+mn-ea"/>
          <a:cs typeface="Helvetica Neue"/>
        </a:defRPr>
      </a:lvl1pPr>
      <a:lvl2pPr marL="742950" indent="-285750" algn="l" defTabSz="457200" rtl="0" eaLnBrk="1" latinLnBrk="0" hangingPunct="1">
        <a:spcBef>
          <a:spcPct val="20000"/>
        </a:spcBef>
        <a:buFont typeface="Arial"/>
        <a:buChar char="–"/>
        <a:defRPr sz="2800" kern="1200">
          <a:solidFill>
            <a:schemeClr val="tx1"/>
          </a:solidFill>
          <a:latin typeface="Helvetica Neue"/>
          <a:ea typeface="+mn-ea"/>
          <a:cs typeface="Helvetica Neue"/>
        </a:defRPr>
      </a:lvl2pPr>
      <a:lvl3pPr marL="1143000" indent="-228600" algn="l" defTabSz="457200" rtl="0" eaLnBrk="1" latinLnBrk="0" hangingPunct="1">
        <a:spcBef>
          <a:spcPct val="20000"/>
        </a:spcBef>
        <a:buFont typeface="Arial"/>
        <a:buChar char="•"/>
        <a:defRPr sz="2400" kern="1200">
          <a:solidFill>
            <a:schemeClr val="tx1"/>
          </a:solidFill>
          <a:latin typeface="Helvetica Neue"/>
          <a:ea typeface="+mn-ea"/>
          <a:cs typeface="Helvetica Neue"/>
        </a:defRPr>
      </a:lvl3pPr>
      <a:lvl4pPr marL="1600200" indent="-228600" algn="l" defTabSz="457200" rtl="0" eaLnBrk="1" latinLnBrk="0" hangingPunct="1">
        <a:spcBef>
          <a:spcPct val="20000"/>
        </a:spcBef>
        <a:buFont typeface="Arial"/>
        <a:buChar char="–"/>
        <a:defRPr sz="2000" kern="1200">
          <a:solidFill>
            <a:schemeClr val="tx1"/>
          </a:solidFill>
          <a:latin typeface="Helvetica Neue"/>
          <a:ea typeface="+mn-ea"/>
          <a:cs typeface="Helvetica Neue"/>
        </a:defRPr>
      </a:lvl4pPr>
      <a:lvl5pPr marL="2057400" indent="-228600" algn="l" defTabSz="457200" rtl="0" eaLnBrk="1" latinLnBrk="0" hangingPunct="1">
        <a:spcBef>
          <a:spcPct val="20000"/>
        </a:spcBef>
        <a:buFont typeface="Arial"/>
        <a:buChar char="»"/>
        <a:defRPr sz="2000" kern="1200">
          <a:solidFill>
            <a:schemeClr val="tx1"/>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s://climate.nasa.gov/blog" TargetMode="External"/><Relationship Id="rId4" Type="http://schemas.openxmlformats.org/officeDocument/2006/relationships/hyperlink" Target="https://climate.nasa.gov/"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sealevel.nasa.gov/"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hyperlink" Target="https://sealevel.nasa.gov/glossary/#item_195"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s://sealevel.nasa.gov/sea-level-evaluation-tool" TargetMode="Externa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science.nasa.gov/earth-scienc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hyperlink" Target="https://svs.gsfc.nasa.gov/12928" TargetMode="External"/><Relationship Id="rId4" Type="http://schemas.openxmlformats.org/officeDocument/2006/relationships/hyperlink" Target="https://worldview.earthdata.nasa.gov/"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landsat.gsfc.nasa.gov/"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landsat.gsfc.nasa.gov/outreach/make-landsat-gi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nasa.gov/topics/earth/index.html"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hyperlink" Target="https://earthtosky.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earthobservatory.nasa.gov/" TargetMode="External"/><Relationship Id="rId7" Type="http://schemas.openxmlformats.org/officeDocument/2006/relationships/hyperlink" Target="https://www.nasa.gov/multimedia/imagegallery/index.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earthobservatory.nasa.gov/features/earth-book-2019" TargetMode="External"/><Relationship Id="rId5" Type="http://schemas.openxmlformats.org/officeDocument/2006/relationships/hyperlink" Target="https://earthobservatory.nasa.gov/images/147432/winter-is-coming" TargetMode="External"/><Relationship Id="rId4" Type="http://schemas.openxmlformats.org/officeDocument/2006/relationships/hyperlink" Target="http://earthobservatory.nasa.gov/Features/WorldOfChang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s://www.usgs.gov/science-explorer-results?es=earth+as+art"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epod.usra.edu/blog/" TargetMode="External"/><Relationship Id="rId2" Type="http://schemas.openxmlformats.org/officeDocument/2006/relationships/hyperlink" Target="https://eol.jsc.nasa.go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eyes.jpl.nasa.gov/eyes-on-the-earth.html"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21.tiff"/><Relationship Id="rId5" Type="http://schemas.openxmlformats.org/officeDocument/2006/relationships/image" Target="../media/image20.jpeg"/><Relationship Id="rId4" Type="http://schemas.openxmlformats.org/officeDocument/2006/relationships/hyperlink" Target="https://climate.nasa.gov/climate_resource_center/interactives/quizze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hyperlink" Target="https://www.youtube.com/NASA" TargetMode="External"/><Relationship Id="rId4" Type="http://schemas.openxmlformats.org/officeDocument/2006/relationships/hyperlink" Target="https://www.nasa.gov/socialmedia"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itunes.apple.com/us/app/images-of-change/id710564941?mt=8" TargetMode="External"/><Relationship Id="rId3" Type="http://schemas.openxmlformats.org/officeDocument/2006/relationships/image" Target="../media/image23.tiff"/><Relationship Id="rId7" Type="http://schemas.openxmlformats.org/officeDocument/2006/relationships/hyperlink" Target="https://observer.globe.gov/about/get-the-app" TargetMode="External"/><Relationship Id="rId12" Type="http://schemas.openxmlformats.org/officeDocument/2006/relationships/hyperlink" Target="http://market.android.com/details?id=gov.nasa.jpl.spaceimages.android" TargetMode="External"/><Relationship Id="rId2" Type="http://schemas.openxmlformats.org/officeDocument/2006/relationships/hyperlink" Target="https://www.nasa.gov/connect/apps.html" TargetMode="External"/><Relationship Id="rId1" Type="http://schemas.openxmlformats.org/officeDocument/2006/relationships/slideLayout" Target="../slideLayouts/slideLayout4.xml"/><Relationship Id="rId6" Type="http://schemas.openxmlformats.org/officeDocument/2006/relationships/hyperlink" Target="https://play.google.com/store/apps/details?id=gov.nasa.jpl.earthnow.activity" TargetMode="External"/><Relationship Id="rId11" Type="http://schemas.openxmlformats.org/officeDocument/2006/relationships/hyperlink" Target="http://itunes.apple.com/us/app/space-images/id347075764?mt=8" TargetMode="External"/><Relationship Id="rId5" Type="http://schemas.openxmlformats.org/officeDocument/2006/relationships/hyperlink" Target="http://itunes.apple.com/us/app/earth-now/id494633346?mt=8" TargetMode="External"/><Relationship Id="rId10" Type="http://schemas.openxmlformats.org/officeDocument/2006/relationships/hyperlink" Target="http://itunes.apple.com/us/app/go-stargaze/id380833895?mt=8" TargetMode="External"/><Relationship Id="rId4" Type="http://schemas.openxmlformats.org/officeDocument/2006/relationships/hyperlink" Target="https://itunes.apple.com/us/app/nasa-earth-as-art/id577527077?mt=8" TargetMode="External"/><Relationship Id="rId9" Type="http://schemas.openxmlformats.org/officeDocument/2006/relationships/hyperlink" Target="http://itunes.apple.com/us/app/nasa-science-journey-discovery/id541482963?mt=8"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globe.gov/"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s://observer.globe.gov/"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science.nasa.gov/citizenscience"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earthobservatory.nasa.gov/"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earthobservatory.nasa.gov/features/GlobalWarmin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vs.gsfc.nasa.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artsandculture.google.com/exhibit/owISlhbhhy6LIA" TargetMode="External"/><Relationship Id="rId4" Type="http://schemas.openxmlformats.org/officeDocument/2006/relationships/hyperlink" Target="http://svs.gsfc.nasa.gov/Gallery/ClimateEssentials.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vs.gsfc.nas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hamas_hires.jpg"/>
          <p:cNvPicPr>
            <a:picLocks noChangeAspect="1"/>
          </p:cNvPicPr>
          <p:nvPr/>
        </p:nvPicPr>
        <p:blipFill>
          <a:blip r:embed="rId3"/>
          <a:stretch>
            <a:fillRect/>
          </a:stretch>
        </p:blipFill>
        <p:spPr>
          <a:xfrm>
            <a:off x="-1" y="1459077"/>
            <a:ext cx="9180311" cy="5420362"/>
          </a:xfrm>
          <a:prstGeom prst="rect">
            <a:avLst/>
          </a:prstGeom>
        </p:spPr>
      </p:pic>
      <p:sp>
        <p:nvSpPr>
          <p:cNvPr id="2" name="Title 1"/>
          <p:cNvSpPr>
            <a:spLocks noGrp="1"/>
          </p:cNvSpPr>
          <p:nvPr>
            <p:ph type="ctrTitle"/>
          </p:nvPr>
        </p:nvSpPr>
        <p:spPr>
          <a:xfrm>
            <a:off x="1207980" y="2410715"/>
            <a:ext cx="6764348" cy="2811525"/>
          </a:xfrm>
          <a:solidFill>
            <a:schemeClr val="bg2">
              <a:alpha val="65000"/>
            </a:schemeClr>
          </a:solidFill>
        </p:spPr>
        <p:txBody>
          <a:bodyPr anchor="ctr">
            <a:normAutofit/>
          </a:bodyPr>
          <a:lstStyle/>
          <a:p>
            <a:r>
              <a:rPr lang="en-US" dirty="0">
                <a:solidFill>
                  <a:schemeClr val="tx1">
                    <a:lumMod val="10000"/>
                  </a:schemeClr>
                </a:solidFill>
                <a:latin typeface="Helvetica Neue Medium"/>
                <a:cs typeface="Helvetica Neue Medium"/>
              </a:rPr>
              <a:t>NASA Climate Science Resources </a:t>
            </a:r>
            <a:br>
              <a:rPr lang="en-US" dirty="0">
                <a:solidFill>
                  <a:schemeClr val="tx1">
                    <a:lumMod val="10000"/>
                  </a:schemeClr>
                </a:solidFill>
                <a:latin typeface="Helvetica Neue Medium"/>
                <a:cs typeface="Helvetica Neue Medium"/>
              </a:rPr>
            </a:br>
            <a:r>
              <a:rPr lang="en-US" dirty="0">
                <a:solidFill>
                  <a:schemeClr val="tx1">
                    <a:lumMod val="10000"/>
                  </a:schemeClr>
                </a:solidFill>
                <a:latin typeface="Helvetica Neue Medium"/>
                <a:cs typeface="Helvetica Neue Medium"/>
              </a:rPr>
              <a:t>for Interpreters</a:t>
            </a:r>
          </a:p>
        </p:txBody>
      </p:sp>
      <p:pic>
        <p:nvPicPr>
          <p:cNvPr id="4" name="Picture 3" descr="header.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1605064"/>
          </a:xfrm>
          <a:prstGeom prst="rect">
            <a:avLst/>
          </a:prstGeom>
        </p:spPr>
      </p:pic>
      <p:sp>
        <p:nvSpPr>
          <p:cNvPr id="6" name="TextBox 5"/>
          <p:cNvSpPr txBox="1"/>
          <p:nvPr/>
        </p:nvSpPr>
        <p:spPr>
          <a:xfrm>
            <a:off x="53871" y="5519832"/>
            <a:ext cx="2987629" cy="1323439"/>
          </a:xfrm>
          <a:prstGeom prst="rect">
            <a:avLst/>
          </a:prstGeom>
          <a:noFill/>
        </p:spPr>
        <p:txBody>
          <a:bodyPr wrap="square" rtlCol="0">
            <a:spAutoFit/>
          </a:bodyPr>
          <a:lstStyle/>
          <a:p>
            <a:r>
              <a:rPr lang="en-US" sz="1600" i="1" dirty="0">
                <a:solidFill>
                  <a:schemeClr val="bg2"/>
                </a:solidFill>
                <a:latin typeface="Helvetica Neue Medium"/>
                <a:cs typeface="Helvetica Neue Medium"/>
              </a:rPr>
              <a:t>Anita Davis</a:t>
            </a:r>
          </a:p>
          <a:p>
            <a:r>
              <a:rPr lang="en-US" sz="1600" i="1" dirty="0">
                <a:solidFill>
                  <a:schemeClr val="bg2"/>
                </a:solidFill>
                <a:latin typeface="Helvetica Neue Medium"/>
                <a:cs typeface="Helvetica Neue Medium"/>
              </a:rPr>
              <a:t>SSAI at NASA </a:t>
            </a:r>
          </a:p>
          <a:p>
            <a:r>
              <a:rPr lang="en-US" sz="1600" i="1" dirty="0">
                <a:solidFill>
                  <a:schemeClr val="bg2"/>
                </a:solidFill>
                <a:latin typeface="Helvetica Neue Medium"/>
                <a:cs typeface="Helvetica Neue Medium"/>
              </a:rPr>
              <a:t>Goddard Space Flight Center</a:t>
            </a:r>
          </a:p>
          <a:p>
            <a:r>
              <a:rPr lang="en-US" sz="1600" i="1" dirty="0">
                <a:solidFill>
                  <a:schemeClr val="bg2"/>
                </a:solidFill>
                <a:latin typeface="Helvetica Neue Medium"/>
                <a:cs typeface="Helvetica Neue Medium"/>
              </a:rPr>
              <a:t>Greenbelt MD</a:t>
            </a:r>
          </a:p>
          <a:p>
            <a:r>
              <a:rPr lang="en-US" sz="1600" i="1" dirty="0">
                <a:solidFill>
                  <a:schemeClr val="bg2"/>
                </a:solidFill>
                <a:latin typeface="Helvetica Neue Medium"/>
                <a:cs typeface="Helvetica Neue Medium"/>
              </a:rPr>
              <a:t>Anita.L.Davis@nasa.gov</a:t>
            </a:r>
          </a:p>
        </p:txBody>
      </p:sp>
      <p:sp>
        <p:nvSpPr>
          <p:cNvPr id="7" name="TextBox 6"/>
          <p:cNvSpPr txBox="1"/>
          <p:nvPr/>
        </p:nvSpPr>
        <p:spPr>
          <a:xfrm>
            <a:off x="4846004" y="6533569"/>
            <a:ext cx="4244125" cy="338554"/>
          </a:xfrm>
          <a:prstGeom prst="rect">
            <a:avLst/>
          </a:prstGeom>
          <a:noFill/>
        </p:spPr>
        <p:txBody>
          <a:bodyPr wrap="square" rtlCol="0">
            <a:spAutoFit/>
          </a:bodyPr>
          <a:lstStyle/>
          <a:p>
            <a:pPr algn="r"/>
            <a:r>
              <a:rPr lang="en-US" sz="1600" i="1" dirty="0">
                <a:solidFill>
                  <a:schemeClr val="bg1"/>
                </a:solidFill>
                <a:latin typeface="Helvetica Neue Medium"/>
                <a:cs typeface="Helvetica Neue Medium"/>
              </a:rPr>
              <a:t>Earth to Sky November 2021</a:t>
            </a:r>
          </a:p>
        </p:txBody>
      </p:sp>
    </p:spTree>
    <p:extLst>
      <p:ext uri="{BB962C8B-B14F-4D97-AF65-F5344CB8AC3E}">
        <p14:creationId xmlns:p14="http://schemas.microsoft.com/office/powerpoint/2010/main" val="14049411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advClick="0" advTm="5000">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3D274E-3201-F54A-AB39-E5F1198CA600}"/>
              </a:ext>
            </a:extLst>
          </p:cNvPr>
          <p:cNvSpPr>
            <a:spLocks noGrp="1"/>
          </p:cNvSpPr>
          <p:nvPr>
            <p:ph type="sldNum" sz="quarter" idx="12"/>
          </p:nvPr>
        </p:nvSpPr>
        <p:spPr/>
        <p:txBody>
          <a:bodyPr/>
          <a:lstStyle/>
          <a:p>
            <a:fld id="{9EF6F241-1DC0-D34C-9710-1DA769EF754A}" type="slidenum">
              <a:rPr lang="en-US" smtClean="0"/>
              <a:t>10</a:t>
            </a:fld>
            <a:endParaRPr lang="en-US"/>
          </a:p>
        </p:txBody>
      </p:sp>
      <p:pic>
        <p:nvPicPr>
          <p:cNvPr id="4" name="Picture 3">
            <a:extLst>
              <a:ext uri="{FF2B5EF4-FFF2-40B4-BE49-F238E27FC236}">
                <a16:creationId xmlns:a16="http://schemas.microsoft.com/office/drawing/2014/main" id="{43E51886-2857-0548-93B0-E59A1D93A3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78287"/>
            <a:ext cx="9144000" cy="6301425"/>
          </a:xfrm>
          <a:prstGeom prst="rect">
            <a:avLst/>
          </a:prstGeom>
        </p:spPr>
      </p:pic>
    </p:spTree>
    <p:extLst>
      <p:ext uri="{BB962C8B-B14F-4D97-AF65-F5344CB8AC3E}">
        <p14:creationId xmlns:p14="http://schemas.microsoft.com/office/powerpoint/2010/main" val="19270234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advClick="0" advTm="5000">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E7D041-432B-A542-A88C-D46D9299135C}"/>
              </a:ext>
            </a:extLst>
          </p:cNvPr>
          <p:cNvSpPr txBox="1"/>
          <p:nvPr/>
        </p:nvSpPr>
        <p:spPr>
          <a:xfrm>
            <a:off x="0" y="189347"/>
            <a:ext cx="9143999" cy="584775"/>
          </a:xfrm>
          <a:prstGeom prst="rect">
            <a:avLst/>
          </a:prstGeom>
          <a:noFill/>
        </p:spPr>
        <p:txBody>
          <a:bodyPr wrap="square" rtlCol="0">
            <a:spAutoFit/>
          </a:bodyPr>
          <a:lstStyle/>
          <a:p>
            <a:pPr algn="ctr"/>
            <a:r>
              <a:rPr lang="en-US" sz="3200" dirty="0">
                <a:latin typeface="Helvetica Neue Medium" panose="02000503000000020004" pitchFamily="2" charset="0"/>
                <a:ea typeface="Helvetica Neue Medium" panose="02000503000000020004" pitchFamily="2" charset="0"/>
                <a:cs typeface="Helvetica Neue Medium" panose="02000503000000020004" pitchFamily="2" charset="0"/>
              </a:rPr>
              <a:t>What Formats are Available?</a:t>
            </a:r>
          </a:p>
        </p:txBody>
      </p:sp>
      <p:sp>
        <p:nvSpPr>
          <p:cNvPr id="3" name="Content Placeholder 2"/>
          <p:cNvSpPr>
            <a:spLocks noGrp="1"/>
          </p:cNvSpPr>
          <p:nvPr>
            <p:ph idx="1"/>
          </p:nvPr>
        </p:nvSpPr>
        <p:spPr>
          <a:xfrm>
            <a:off x="92816" y="1279654"/>
            <a:ext cx="4414558" cy="4494798"/>
          </a:xfrm>
        </p:spPr>
        <p:txBody>
          <a:bodyPr>
            <a:normAutofit/>
          </a:bodyPr>
          <a:lstStyle/>
          <a:p>
            <a:r>
              <a:rPr lang="en-US" sz="2800" dirty="0"/>
              <a:t>Click download button to reveal options including individual frames from movies</a:t>
            </a:r>
          </a:p>
        </p:txBody>
      </p:sp>
      <p:pic>
        <p:nvPicPr>
          <p:cNvPr id="6" name="Picture 5">
            <a:extLst>
              <a:ext uri="{FF2B5EF4-FFF2-40B4-BE49-F238E27FC236}">
                <a16:creationId xmlns:a16="http://schemas.microsoft.com/office/drawing/2014/main" id="{220497A9-065E-7A45-9ABF-82E26393BB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07374" y="1279654"/>
            <a:ext cx="4163513" cy="5217163"/>
          </a:xfrm>
          <a:prstGeom prst="rect">
            <a:avLst/>
          </a:prstGeom>
        </p:spPr>
      </p:pic>
      <p:sp>
        <p:nvSpPr>
          <p:cNvPr id="7" name="Oval 6">
            <a:extLst>
              <a:ext uri="{FF2B5EF4-FFF2-40B4-BE49-F238E27FC236}">
                <a16:creationId xmlns:a16="http://schemas.microsoft.com/office/drawing/2014/main" id="{1BA387DC-1EF9-A24D-80D8-0A648D6C6963}"/>
              </a:ext>
            </a:extLst>
          </p:cNvPr>
          <p:cNvSpPr/>
          <p:nvPr/>
        </p:nvSpPr>
        <p:spPr>
          <a:xfrm>
            <a:off x="5437414" y="4739378"/>
            <a:ext cx="3462073" cy="1677935"/>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7450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F6F241-1DC0-D34C-9710-1DA769EF754A}" type="slidenum">
              <a:rPr lang="en-US" smtClean="0"/>
              <a:t>12</a:t>
            </a:fld>
            <a:endParaRPr lang="en-US"/>
          </a:p>
        </p:txBody>
      </p:sp>
      <p:sp>
        <p:nvSpPr>
          <p:cNvPr id="4" name="TextBox 3"/>
          <p:cNvSpPr txBox="1"/>
          <p:nvPr/>
        </p:nvSpPr>
        <p:spPr>
          <a:xfrm>
            <a:off x="863600" y="165100"/>
            <a:ext cx="7493000" cy="584776"/>
          </a:xfrm>
          <a:prstGeom prst="rect">
            <a:avLst/>
          </a:prstGeom>
          <a:noFill/>
        </p:spPr>
        <p:txBody>
          <a:bodyPr wrap="square" rtlCol="0">
            <a:spAutoFit/>
          </a:bodyPr>
          <a:lstStyle/>
          <a:p>
            <a:pPr algn="ctr"/>
            <a:r>
              <a:rPr lang="en-US" sz="3200" dirty="0">
                <a:latin typeface="Helvetica Neue Medium" panose="02000503000000020004" pitchFamily="2" charset="0"/>
                <a:ea typeface="Helvetica Neue Medium" panose="02000503000000020004" pitchFamily="2" charset="0"/>
                <a:cs typeface="Helvetica Neue Medium" panose="02000503000000020004" pitchFamily="2" charset="0"/>
              </a:rPr>
              <a:t>NASA’s Climate Site</a:t>
            </a:r>
          </a:p>
        </p:txBody>
      </p:sp>
      <p:pic>
        <p:nvPicPr>
          <p:cNvPr id="7" name="Picture 6">
            <a:extLst>
              <a:ext uri="{FF2B5EF4-FFF2-40B4-BE49-F238E27FC236}">
                <a16:creationId xmlns:a16="http://schemas.microsoft.com/office/drawing/2014/main" id="{0E4ED7C8-16C5-674B-BA22-76B1BB2BA0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6141" y="977852"/>
            <a:ext cx="6691717" cy="4563039"/>
          </a:xfrm>
          <a:prstGeom prst="rect">
            <a:avLst/>
          </a:prstGeom>
        </p:spPr>
      </p:pic>
      <p:sp>
        <p:nvSpPr>
          <p:cNvPr id="3" name="TextBox 2">
            <a:extLst>
              <a:ext uri="{FF2B5EF4-FFF2-40B4-BE49-F238E27FC236}">
                <a16:creationId xmlns:a16="http://schemas.microsoft.com/office/drawing/2014/main" id="{0AEB1525-F466-E447-A9AA-B9843A11D4BF}"/>
              </a:ext>
            </a:extLst>
          </p:cNvPr>
          <p:cNvSpPr txBox="1"/>
          <p:nvPr/>
        </p:nvSpPr>
        <p:spPr>
          <a:xfrm>
            <a:off x="2250965" y="5690275"/>
            <a:ext cx="4886274" cy="2246769"/>
          </a:xfrm>
          <a:prstGeom prst="rect">
            <a:avLst/>
          </a:prstGeom>
          <a:noFill/>
        </p:spPr>
        <p:txBody>
          <a:bodyPr wrap="none" rtlCol="0">
            <a:spAutoFit/>
          </a:bodyPr>
          <a:lstStyle/>
          <a:p>
            <a:pPr algn="ctr"/>
            <a:r>
              <a:rPr lang="en-US" sz="2800" dirty="0">
                <a:solidFill>
                  <a:srgbClr val="FFD579"/>
                </a:solidFill>
                <a:latin typeface="Helvetica Neue" panose="02000503000000020004" pitchFamily="2" charset="0"/>
                <a:ea typeface="Helvetica Neue" panose="02000503000000020004" pitchFamily="2" charset="0"/>
                <a:cs typeface="Helvetica Neue" panose="02000503000000020004" pitchFamily="2" charset="0"/>
                <a:hlinkClick r:id="rId4"/>
              </a:rPr>
              <a:t>https://climate.nasa.gov/</a:t>
            </a:r>
            <a:endParaRPr lang="en-US" sz="2800" dirty="0">
              <a:solidFill>
                <a:srgbClr val="FFD579"/>
              </a:solidFill>
              <a:latin typeface="Helvetica Neue" panose="02000503000000020004" pitchFamily="2" charset="0"/>
              <a:ea typeface="Helvetica Neue" panose="02000503000000020004" pitchFamily="2" charset="0"/>
              <a:cs typeface="Helvetica Neue" panose="02000503000000020004" pitchFamily="2" charset="0"/>
            </a:endParaRPr>
          </a:p>
          <a:p>
            <a:pPr algn="ctr"/>
            <a:r>
              <a:rPr lang="en-US" sz="2800" dirty="0">
                <a:solidFill>
                  <a:srgbClr val="FFD579"/>
                </a:solidFill>
                <a:latin typeface="Helvetica Neue" panose="02000503000000020004" pitchFamily="2" charset="0"/>
                <a:ea typeface="Helvetica Neue" panose="02000503000000020004" pitchFamily="2" charset="0"/>
                <a:cs typeface="Helvetica Neue" panose="02000503000000020004" pitchFamily="2" charset="0"/>
                <a:hlinkClick r:id="rId5">
                  <a:extLst>
                    <a:ext uri="{A12FA001-AC4F-418D-AE19-62706E023703}">
                      <ahyp:hlinkClr xmlns:ahyp="http://schemas.microsoft.com/office/drawing/2018/hyperlinkcolor" val="tx"/>
                    </a:ext>
                  </a:extLst>
                </a:hlinkClick>
              </a:rPr>
              <a:t>https://climate.nasa.gov/blog</a:t>
            </a:r>
            <a:endParaRPr lang="en-US" sz="2800" dirty="0">
              <a:solidFill>
                <a:srgbClr val="FFD579"/>
              </a:solidFill>
              <a:latin typeface="Helvetica Neue" panose="02000503000000020004" pitchFamily="2" charset="0"/>
              <a:ea typeface="Helvetica Neue" panose="02000503000000020004" pitchFamily="2" charset="0"/>
              <a:cs typeface="Helvetica Neue" panose="02000503000000020004" pitchFamily="2" charset="0"/>
            </a:endParaRPr>
          </a:p>
          <a:p>
            <a:pPr algn="ctr"/>
            <a:endParaRPr lang="en-US" sz="2800" dirty="0">
              <a:solidFill>
                <a:srgbClr val="FFD579"/>
              </a:solidFill>
              <a:latin typeface="Helvetica Neue" panose="02000503000000020004" pitchFamily="2" charset="0"/>
              <a:ea typeface="Helvetica Neue" panose="02000503000000020004" pitchFamily="2" charset="0"/>
              <a:cs typeface="Helvetica Neue" panose="02000503000000020004" pitchFamily="2" charset="0"/>
            </a:endParaRPr>
          </a:p>
          <a:p>
            <a:pPr algn="ctr"/>
            <a:endParaRPr lang="en-US" sz="2800" dirty="0">
              <a:solidFill>
                <a:srgbClr val="FFD579"/>
              </a:solidFill>
              <a:latin typeface="Helvetica Neue" panose="02000503000000020004" pitchFamily="2" charset="0"/>
              <a:ea typeface="Helvetica Neue" panose="02000503000000020004" pitchFamily="2" charset="0"/>
              <a:cs typeface="Helvetica Neue" panose="02000503000000020004" pitchFamily="2" charset="0"/>
            </a:endParaRPr>
          </a:p>
          <a:p>
            <a:endParaRPr lang="en-US" sz="2800" dirty="0"/>
          </a:p>
        </p:txBody>
      </p:sp>
    </p:spTree>
    <p:extLst>
      <p:ext uri="{BB962C8B-B14F-4D97-AF65-F5344CB8AC3E}">
        <p14:creationId xmlns:p14="http://schemas.microsoft.com/office/powerpoint/2010/main" val="6324343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advClick="0" advTm="5000">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626604B-155C-9840-8AD7-8E5615BB9DB8}"/>
              </a:ext>
            </a:extLst>
          </p:cNvPr>
          <p:cNvSpPr txBox="1"/>
          <p:nvPr/>
        </p:nvSpPr>
        <p:spPr>
          <a:xfrm>
            <a:off x="863600" y="165100"/>
            <a:ext cx="7493000" cy="584776"/>
          </a:xfrm>
          <a:prstGeom prst="rect">
            <a:avLst/>
          </a:prstGeom>
          <a:noFill/>
        </p:spPr>
        <p:txBody>
          <a:bodyPr wrap="square" rtlCol="0">
            <a:spAutoFit/>
          </a:bodyPr>
          <a:lstStyle/>
          <a:p>
            <a:pPr algn="ctr"/>
            <a:r>
              <a:rPr lang="en-US" sz="3200" dirty="0">
                <a:latin typeface="Helvetica Neue Medium" panose="02000503000000020004" pitchFamily="2" charset="0"/>
                <a:ea typeface="Helvetica Neue Medium" panose="02000503000000020004" pitchFamily="2" charset="0"/>
                <a:cs typeface="Helvetica Neue Medium" panose="02000503000000020004" pitchFamily="2" charset="0"/>
              </a:rPr>
              <a:t>NASA’s Sea Level Website</a:t>
            </a:r>
          </a:p>
        </p:txBody>
      </p:sp>
      <p:sp>
        <p:nvSpPr>
          <p:cNvPr id="2" name="Slide Number Placeholder 1"/>
          <p:cNvSpPr>
            <a:spLocks noGrp="1"/>
          </p:cNvSpPr>
          <p:nvPr>
            <p:ph type="sldNum" sz="quarter" idx="12"/>
          </p:nvPr>
        </p:nvSpPr>
        <p:spPr/>
        <p:txBody>
          <a:bodyPr/>
          <a:lstStyle/>
          <a:p>
            <a:fld id="{9EF6F241-1DC0-D34C-9710-1DA769EF754A}" type="slidenum">
              <a:rPr lang="en-US" smtClean="0"/>
              <a:t>13</a:t>
            </a:fld>
            <a:endParaRPr lang="en-US"/>
          </a:p>
        </p:txBody>
      </p:sp>
      <p:sp>
        <p:nvSpPr>
          <p:cNvPr id="3" name="TextBox 2"/>
          <p:cNvSpPr txBox="1"/>
          <p:nvPr/>
        </p:nvSpPr>
        <p:spPr>
          <a:xfrm>
            <a:off x="1930400" y="1409700"/>
            <a:ext cx="184666" cy="369332"/>
          </a:xfrm>
          <a:prstGeom prst="rect">
            <a:avLst/>
          </a:prstGeom>
          <a:noFill/>
        </p:spPr>
        <p:txBody>
          <a:bodyPr wrap="none" rtlCol="0">
            <a:spAutoFit/>
          </a:bodyPr>
          <a:lstStyle/>
          <a:p>
            <a:endParaRPr lang="en-US" dirty="0">
              <a:latin typeface="Helvetica Neue" panose="02000503000000020004" pitchFamily="2" charset="0"/>
            </a:endParaRPr>
          </a:p>
        </p:txBody>
      </p:sp>
      <p:sp>
        <p:nvSpPr>
          <p:cNvPr id="4" name="TextBox 3"/>
          <p:cNvSpPr txBox="1"/>
          <p:nvPr/>
        </p:nvSpPr>
        <p:spPr>
          <a:xfrm>
            <a:off x="2263875" y="6025302"/>
            <a:ext cx="4692450" cy="523220"/>
          </a:xfrm>
          <a:prstGeom prst="rect">
            <a:avLst/>
          </a:prstGeom>
          <a:noFill/>
        </p:spPr>
        <p:txBody>
          <a:bodyPr wrap="square" rtlCol="0">
            <a:spAutoFit/>
          </a:bodyPr>
          <a:lstStyle/>
          <a:p>
            <a:r>
              <a:rPr lang="en-US" sz="2800" dirty="0">
                <a:latin typeface="Helvetica Neue" panose="02000503000000020004" pitchFamily="2" charset="0"/>
                <a:ea typeface="Helvetica Neue" panose="02000503000000020004" pitchFamily="2" charset="0"/>
                <a:cs typeface="Helvetica Neue" panose="02000503000000020004" pitchFamily="2" charset="0"/>
                <a:hlinkClick r:id="rId3"/>
              </a:rPr>
              <a:t>https://sealevel.nasa.gov/</a:t>
            </a:r>
            <a:endParaRPr lang="en-US" sz="28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8" name="Picture 7">
            <a:extLst>
              <a:ext uri="{FF2B5EF4-FFF2-40B4-BE49-F238E27FC236}">
                <a16:creationId xmlns:a16="http://schemas.microsoft.com/office/drawing/2014/main" id="{B46DB09E-60F2-6A4C-99A5-110B6D47A83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30371" y="923711"/>
            <a:ext cx="7083258" cy="4675924"/>
          </a:xfrm>
          <a:prstGeom prst="rect">
            <a:avLst/>
          </a:prstGeom>
        </p:spPr>
      </p:pic>
    </p:spTree>
    <p:extLst>
      <p:ext uri="{BB962C8B-B14F-4D97-AF65-F5344CB8AC3E}">
        <p14:creationId xmlns:p14="http://schemas.microsoft.com/office/powerpoint/2010/main" val="10627743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advClick="0" advTm="5000">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316FAC-BF3D-7442-973D-439B50C27EB4}"/>
              </a:ext>
            </a:extLst>
          </p:cNvPr>
          <p:cNvSpPr>
            <a:spLocks noGrp="1"/>
          </p:cNvSpPr>
          <p:nvPr>
            <p:ph type="sldNum" sz="quarter" idx="12"/>
          </p:nvPr>
        </p:nvSpPr>
        <p:spPr/>
        <p:txBody>
          <a:bodyPr/>
          <a:lstStyle/>
          <a:p>
            <a:fld id="{9EF6F241-1DC0-D34C-9710-1DA769EF754A}" type="slidenum">
              <a:rPr lang="en-US" smtClean="0"/>
              <a:t>14</a:t>
            </a:fld>
            <a:endParaRPr lang="en-US"/>
          </a:p>
        </p:txBody>
      </p:sp>
      <p:sp>
        <p:nvSpPr>
          <p:cNvPr id="3" name="TextBox 2">
            <a:extLst>
              <a:ext uri="{FF2B5EF4-FFF2-40B4-BE49-F238E27FC236}">
                <a16:creationId xmlns:a16="http://schemas.microsoft.com/office/drawing/2014/main" id="{D825D214-CDE6-0F42-9B4A-9F10E0EBCC48}"/>
              </a:ext>
            </a:extLst>
          </p:cNvPr>
          <p:cNvSpPr txBox="1"/>
          <p:nvPr/>
        </p:nvSpPr>
        <p:spPr>
          <a:xfrm>
            <a:off x="1960880" y="4836160"/>
            <a:ext cx="5222240" cy="1200329"/>
          </a:xfrm>
          <a:prstGeom prst="rect">
            <a:avLst/>
          </a:prstGeom>
          <a:noFill/>
        </p:spPr>
        <p:txBody>
          <a:bodyPr wrap="square" rtlCol="0">
            <a:spAutoFit/>
          </a:bodyPr>
          <a:lstStyle/>
          <a:p>
            <a:endParaRPr lang="en-US" dirty="0"/>
          </a:p>
          <a:p>
            <a:r>
              <a:rPr lang="en-US" dirty="0"/>
              <a:t>Click anyplace on a map of Earth’s ocean, and you can get an instant reading of </a:t>
            </a:r>
            <a:r>
              <a:rPr lang="en-US" dirty="0">
                <a:hlinkClick r:id="rId3"/>
              </a:rPr>
              <a:t>sea-level change</a:t>
            </a:r>
            <a:r>
              <a:rPr lang="en-US" dirty="0"/>
              <a:t> – whether close to home or far away.</a:t>
            </a:r>
          </a:p>
        </p:txBody>
      </p:sp>
      <p:pic>
        <p:nvPicPr>
          <p:cNvPr id="5" name="Picture 4">
            <a:extLst>
              <a:ext uri="{FF2B5EF4-FFF2-40B4-BE49-F238E27FC236}">
                <a16:creationId xmlns:a16="http://schemas.microsoft.com/office/drawing/2014/main" id="{987A9D5D-D230-704E-8E64-D5B26DE278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2494" y="1312680"/>
            <a:ext cx="8579012" cy="4856901"/>
          </a:xfrm>
          <a:prstGeom prst="rect">
            <a:avLst/>
          </a:prstGeom>
        </p:spPr>
      </p:pic>
      <p:sp>
        <p:nvSpPr>
          <p:cNvPr id="6" name="TextBox 5">
            <a:extLst>
              <a:ext uri="{FF2B5EF4-FFF2-40B4-BE49-F238E27FC236}">
                <a16:creationId xmlns:a16="http://schemas.microsoft.com/office/drawing/2014/main" id="{18137586-DB6A-0644-8F02-ABE89CB969C1}"/>
              </a:ext>
            </a:extLst>
          </p:cNvPr>
          <p:cNvSpPr txBox="1"/>
          <p:nvPr/>
        </p:nvSpPr>
        <p:spPr>
          <a:xfrm>
            <a:off x="955040" y="0"/>
            <a:ext cx="7233920" cy="1569660"/>
          </a:xfrm>
          <a:prstGeom prst="rect">
            <a:avLst/>
          </a:prstGeom>
          <a:noFill/>
        </p:spPr>
        <p:txBody>
          <a:bodyPr wrap="square" rtlCol="0">
            <a:spAutoFit/>
          </a:bodyPr>
          <a:lstStyle/>
          <a:p>
            <a:pPr algn="ctr"/>
            <a:r>
              <a:rPr lang="en-US" sz="3200" b="1" dirty="0"/>
              <a:t>Track Sea-level Changes Anywhere with NASA's SEA Tool </a:t>
            </a:r>
          </a:p>
          <a:p>
            <a:endParaRPr lang="en-US" sz="3200" dirty="0"/>
          </a:p>
        </p:txBody>
      </p:sp>
      <p:sp>
        <p:nvSpPr>
          <p:cNvPr id="7" name="TextBox 6">
            <a:extLst>
              <a:ext uri="{FF2B5EF4-FFF2-40B4-BE49-F238E27FC236}">
                <a16:creationId xmlns:a16="http://schemas.microsoft.com/office/drawing/2014/main" id="{CC07B331-F1CF-0A4C-A622-FF3D3EC84E62}"/>
              </a:ext>
            </a:extLst>
          </p:cNvPr>
          <p:cNvSpPr txBox="1"/>
          <p:nvPr/>
        </p:nvSpPr>
        <p:spPr>
          <a:xfrm>
            <a:off x="527327" y="6169581"/>
            <a:ext cx="8089346" cy="461665"/>
          </a:xfrm>
          <a:prstGeom prst="rect">
            <a:avLst/>
          </a:prstGeom>
          <a:noFill/>
        </p:spPr>
        <p:txBody>
          <a:bodyPr wrap="square" rtlCol="0">
            <a:spAutoFit/>
          </a:bodyPr>
          <a:lstStyle/>
          <a:p>
            <a:pPr algn="ctr"/>
            <a:r>
              <a:rPr lang="en-US" sz="2400" dirty="0">
                <a:solidFill>
                  <a:srgbClr val="FFD579"/>
                </a:solidFill>
                <a:latin typeface="Helvetica Neue" panose="02000503000000020004" pitchFamily="2" charset="0"/>
                <a:ea typeface="Helvetica Neue" panose="02000503000000020004" pitchFamily="2" charset="0"/>
                <a:cs typeface="Helvetica Neue" panose="02000503000000020004" pitchFamily="2" charset="0"/>
                <a:hlinkClick r:id="rId5"/>
              </a:rPr>
              <a:t>https://</a:t>
            </a:r>
            <a:r>
              <a:rPr lang="en-US" sz="2400" dirty="0" err="1">
                <a:solidFill>
                  <a:srgbClr val="FFD579"/>
                </a:solidFill>
                <a:latin typeface="Helvetica Neue" panose="02000503000000020004" pitchFamily="2" charset="0"/>
                <a:ea typeface="Helvetica Neue" panose="02000503000000020004" pitchFamily="2" charset="0"/>
                <a:cs typeface="Helvetica Neue" panose="02000503000000020004" pitchFamily="2" charset="0"/>
                <a:hlinkClick r:id="rId5"/>
              </a:rPr>
              <a:t>sealevel.nasa.gov</a:t>
            </a:r>
            <a:r>
              <a:rPr lang="en-US" sz="2400" dirty="0">
                <a:solidFill>
                  <a:srgbClr val="FFD579"/>
                </a:solidFill>
                <a:latin typeface="Helvetica Neue" panose="02000503000000020004" pitchFamily="2" charset="0"/>
                <a:ea typeface="Helvetica Neue" panose="02000503000000020004" pitchFamily="2" charset="0"/>
                <a:cs typeface="Helvetica Neue" panose="02000503000000020004" pitchFamily="2" charset="0"/>
                <a:hlinkClick r:id="rId5"/>
              </a:rPr>
              <a:t>/sea-level-evaluation-tool</a:t>
            </a:r>
            <a:endParaRPr lang="en-US" sz="2400" dirty="0">
              <a:solidFill>
                <a:srgbClr val="FFD579"/>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3030556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advClick="0" advTm="5000">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AABC5D-AD2D-C042-9958-7706BE416F5A}"/>
              </a:ext>
            </a:extLst>
          </p:cNvPr>
          <p:cNvSpPr>
            <a:spLocks noGrp="1"/>
          </p:cNvSpPr>
          <p:nvPr>
            <p:ph type="sldNum" sz="quarter" idx="12"/>
          </p:nvPr>
        </p:nvSpPr>
        <p:spPr/>
        <p:txBody>
          <a:bodyPr/>
          <a:lstStyle/>
          <a:p>
            <a:fld id="{9EF6F241-1DC0-D34C-9710-1DA769EF754A}" type="slidenum">
              <a:rPr lang="en-US" smtClean="0"/>
              <a:t>15</a:t>
            </a:fld>
            <a:endParaRPr lang="en-US"/>
          </a:p>
        </p:txBody>
      </p:sp>
      <p:pic>
        <p:nvPicPr>
          <p:cNvPr id="4" name="Picture 3">
            <a:extLst>
              <a:ext uri="{FF2B5EF4-FFF2-40B4-BE49-F238E27FC236}">
                <a16:creationId xmlns:a16="http://schemas.microsoft.com/office/drawing/2014/main" id="{7D5ED807-A2D8-3146-946F-FA2D9296F1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5242" y="945978"/>
            <a:ext cx="6705600" cy="4572506"/>
          </a:xfrm>
          <a:prstGeom prst="rect">
            <a:avLst/>
          </a:prstGeom>
        </p:spPr>
      </p:pic>
      <p:sp>
        <p:nvSpPr>
          <p:cNvPr id="5" name="TextBox 4">
            <a:extLst>
              <a:ext uri="{FF2B5EF4-FFF2-40B4-BE49-F238E27FC236}">
                <a16:creationId xmlns:a16="http://schemas.microsoft.com/office/drawing/2014/main" id="{9C7BED22-EAA9-DB41-A253-E5D592DEA18C}"/>
              </a:ext>
            </a:extLst>
          </p:cNvPr>
          <p:cNvSpPr txBox="1"/>
          <p:nvPr/>
        </p:nvSpPr>
        <p:spPr>
          <a:xfrm>
            <a:off x="1352209" y="6051407"/>
            <a:ext cx="6439583" cy="523220"/>
          </a:xfrm>
          <a:prstGeom prst="rect">
            <a:avLst/>
          </a:prstGeom>
          <a:noFill/>
          <a:ln>
            <a:noFill/>
          </a:ln>
        </p:spPr>
        <p:txBody>
          <a:bodyPr wrap="none" rtlCol="0">
            <a:spAutoFit/>
          </a:bodyPr>
          <a:lstStyle/>
          <a:p>
            <a:pPr algn="ctr"/>
            <a:r>
              <a:rPr lang="en-US" sz="2800" dirty="0">
                <a:latin typeface="Helvetica Neue" panose="02000503000000020004" pitchFamily="2" charset="0"/>
                <a:ea typeface="Helvetica Neue" panose="02000503000000020004" pitchFamily="2" charset="0"/>
                <a:cs typeface="Helvetica Neue" panose="02000503000000020004" pitchFamily="2" charset="0"/>
                <a:hlinkClick r:id="rId4"/>
              </a:rPr>
              <a:t>https://</a:t>
            </a:r>
            <a:r>
              <a:rPr lang="en-US" sz="2800" dirty="0" err="1">
                <a:latin typeface="Helvetica Neue" panose="02000503000000020004" pitchFamily="2" charset="0"/>
                <a:ea typeface="Helvetica Neue" panose="02000503000000020004" pitchFamily="2" charset="0"/>
                <a:cs typeface="Helvetica Neue" panose="02000503000000020004" pitchFamily="2" charset="0"/>
                <a:hlinkClick r:id="rId4"/>
              </a:rPr>
              <a:t>science.nasa.gov</a:t>
            </a:r>
            <a:r>
              <a:rPr lang="en-US" sz="2800" dirty="0">
                <a:latin typeface="Helvetica Neue" panose="02000503000000020004" pitchFamily="2" charset="0"/>
                <a:ea typeface="Helvetica Neue" panose="02000503000000020004" pitchFamily="2" charset="0"/>
                <a:cs typeface="Helvetica Neue" panose="02000503000000020004" pitchFamily="2" charset="0"/>
                <a:hlinkClick r:id="rId4"/>
              </a:rPr>
              <a:t>/earth-science</a:t>
            </a:r>
            <a:endParaRPr lang="en-US" sz="28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TextBox 7">
            <a:extLst>
              <a:ext uri="{FF2B5EF4-FFF2-40B4-BE49-F238E27FC236}">
                <a16:creationId xmlns:a16="http://schemas.microsoft.com/office/drawing/2014/main" id="{6F00F982-81D0-D34B-ACDE-E43A31518ED2}"/>
              </a:ext>
            </a:extLst>
          </p:cNvPr>
          <p:cNvSpPr txBox="1"/>
          <p:nvPr/>
        </p:nvSpPr>
        <p:spPr>
          <a:xfrm>
            <a:off x="863600" y="165100"/>
            <a:ext cx="7493000" cy="584776"/>
          </a:xfrm>
          <a:prstGeom prst="rect">
            <a:avLst/>
          </a:prstGeom>
          <a:noFill/>
        </p:spPr>
        <p:txBody>
          <a:bodyPr wrap="square" rtlCol="0">
            <a:spAutoFit/>
          </a:bodyPr>
          <a:lstStyle/>
          <a:p>
            <a:pPr algn="ctr"/>
            <a:r>
              <a:rPr lang="en-US" sz="3200" dirty="0">
                <a:latin typeface="Helvetica Neue Medium" panose="02000503000000020004" pitchFamily="2" charset="0"/>
                <a:ea typeface="Helvetica Neue Medium" panose="02000503000000020004" pitchFamily="2" charset="0"/>
                <a:cs typeface="Helvetica Neue Medium" panose="02000503000000020004" pitchFamily="2" charset="0"/>
              </a:rPr>
              <a:t>Science at NASA – EARTH</a:t>
            </a:r>
          </a:p>
        </p:txBody>
      </p:sp>
    </p:spTree>
    <p:extLst>
      <p:ext uri="{BB962C8B-B14F-4D97-AF65-F5344CB8AC3E}">
        <p14:creationId xmlns:p14="http://schemas.microsoft.com/office/powerpoint/2010/main" val="18523715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advClick="0" advTm="5000">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0" y="925545"/>
            <a:ext cx="4885103" cy="5274731"/>
          </a:xfrm>
        </p:spPr>
        <p:txBody>
          <a:bodyPr>
            <a:noAutofit/>
          </a:bodyPr>
          <a:lstStyle/>
          <a:p>
            <a:r>
              <a:rPr lang="en-US" sz="2400" dirty="0"/>
              <a:t>Daily images of Earth – near real time</a:t>
            </a:r>
          </a:p>
          <a:p>
            <a:r>
              <a:rPr lang="en-US" sz="2400" dirty="0"/>
              <a:t>Lower resolution than </a:t>
            </a:r>
            <a:r>
              <a:rPr lang="en-US" sz="2400" dirty="0" err="1"/>
              <a:t>Landsat</a:t>
            </a:r>
            <a:r>
              <a:rPr lang="en-US" sz="2400" dirty="0"/>
              <a:t>, but bigger area, more frequent passes</a:t>
            </a:r>
          </a:p>
          <a:p>
            <a:r>
              <a:rPr lang="en-US" sz="2400" dirty="0"/>
              <a:t>“MODIS”</a:t>
            </a:r>
          </a:p>
          <a:p>
            <a:r>
              <a:rPr lang="en-US" sz="2400" dirty="0"/>
              <a:t>Use layers under + Add Layers button to add fire, surface temperatures, etc.</a:t>
            </a:r>
          </a:p>
          <a:p>
            <a:r>
              <a:rPr lang="en-US" sz="2400" dirty="0"/>
              <a:t>Terra morning, Aqua afternoon overpasses </a:t>
            </a:r>
            <a:endParaRPr lang="en-US" sz="2400" dirty="0">
              <a:latin typeface="Helvetica Neue" panose="02000503000000020004" pitchFamily="2" charset="0"/>
              <a:ea typeface="Wingdings"/>
              <a:cs typeface="Helvetica Neue" panose="02000503000000020004" pitchFamily="2" charset="0"/>
            </a:endParaRPr>
          </a:p>
        </p:txBody>
      </p:sp>
      <p:pic>
        <p:nvPicPr>
          <p:cNvPr id="8" name="Content Placeholder 7" descr="worldview.jpg"/>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tretch/>
        </p:blipFill>
        <p:spPr>
          <a:xfrm>
            <a:off x="4885103" y="1111877"/>
            <a:ext cx="4038600" cy="3637013"/>
          </a:xfrm>
        </p:spPr>
      </p:pic>
      <p:sp>
        <p:nvSpPr>
          <p:cNvPr id="3" name="TextBox 2">
            <a:extLst>
              <a:ext uri="{FF2B5EF4-FFF2-40B4-BE49-F238E27FC236}">
                <a16:creationId xmlns:a16="http://schemas.microsoft.com/office/drawing/2014/main" id="{5F50744E-5075-C74E-910F-6A480186D22B}"/>
              </a:ext>
            </a:extLst>
          </p:cNvPr>
          <p:cNvSpPr txBox="1"/>
          <p:nvPr/>
        </p:nvSpPr>
        <p:spPr>
          <a:xfrm>
            <a:off x="457199" y="5269069"/>
            <a:ext cx="8229600" cy="954107"/>
          </a:xfrm>
          <a:prstGeom prst="rect">
            <a:avLst/>
          </a:prstGeom>
          <a:noFill/>
        </p:spPr>
        <p:txBody>
          <a:bodyPr wrap="square" rtlCol="0">
            <a:spAutoFit/>
          </a:bodyPr>
          <a:lstStyle/>
          <a:p>
            <a:pPr algn="ctr"/>
            <a:r>
              <a:rPr lang="en-US" sz="2800" dirty="0">
                <a:latin typeface="Helvetica Neue" panose="02000503000000020004" pitchFamily="2" charset="0"/>
                <a:ea typeface="Helvetica Neue" panose="02000503000000020004" pitchFamily="2" charset="0"/>
                <a:cs typeface="Helvetica Neue" panose="02000503000000020004" pitchFamily="2" charset="0"/>
                <a:hlinkClick r:id="rId4"/>
              </a:rPr>
              <a:t>https://worldview.earthdata.nasa.gov/</a:t>
            </a:r>
            <a:endParaRPr lang="en-US" sz="2800" dirty="0">
              <a:latin typeface="Helvetica Neue" panose="02000503000000020004" pitchFamily="2" charset="0"/>
              <a:ea typeface="Helvetica Neue" panose="02000503000000020004" pitchFamily="2" charset="0"/>
              <a:cs typeface="Helvetica Neue" panose="02000503000000020004" pitchFamily="2" charset="0"/>
            </a:endParaRPr>
          </a:p>
          <a:p>
            <a:endParaRPr lang="en-US" sz="28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 name="TextBox 8">
            <a:extLst>
              <a:ext uri="{FF2B5EF4-FFF2-40B4-BE49-F238E27FC236}">
                <a16:creationId xmlns:a16="http://schemas.microsoft.com/office/drawing/2014/main" id="{9D3697FB-F0DC-D049-A0CC-0AD3F67D88FF}"/>
              </a:ext>
            </a:extLst>
          </p:cNvPr>
          <p:cNvSpPr txBox="1"/>
          <p:nvPr/>
        </p:nvSpPr>
        <p:spPr>
          <a:xfrm>
            <a:off x="0" y="172136"/>
            <a:ext cx="9143999" cy="523220"/>
          </a:xfrm>
          <a:prstGeom prst="rect">
            <a:avLst/>
          </a:prstGeom>
          <a:noFill/>
        </p:spPr>
        <p:txBody>
          <a:bodyPr wrap="square" rtlCol="0">
            <a:spAutoFit/>
          </a:bodyPr>
          <a:lstStyle/>
          <a:p>
            <a:pPr algn="ctr"/>
            <a:r>
              <a:rPr lang="en-US" sz="2800" dirty="0">
                <a:latin typeface="Helvetica Neue Medium" panose="02000503000000020004" pitchFamily="2" charset="0"/>
                <a:ea typeface="Helvetica Neue Medium" panose="02000503000000020004" pitchFamily="2" charset="0"/>
                <a:cs typeface="Helvetica Neue Medium" panose="02000503000000020004" pitchFamily="2" charset="0"/>
              </a:rPr>
              <a:t>NASA Worldview</a:t>
            </a:r>
          </a:p>
        </p:txBody>
      </p:sp>
      <p:sp>
        <p:nvSpPr>
          <p:cNvPr id="6" name="TextBox 5">
            <a:extLst>
              <a:ext uri="{FF2B5EF4-FFF2-40B4-BE49-F238E27FC236}">
                <a16:creationId xmlns:a16="http://schemas.microsoft.com/office/drawing/2014/main" id="{4921080C-999A-2D40-A96D-50AC207AABCF}"/>
              </a:ext>
            </a:extLst>
          </p:cNvPr>
          <p:cNvSpPr txBox="1"/>
          <p:nvPr/>
        </p:nvSpPr>
        <p:spPr>
          <a:xfrm>
            <a:off x="1673321" y="5863388"/>
            <a:ext cx="5797356" cy="954107"/>
          </a:xfrm>
          <a:prstGeom prst="rect">
            <a:avLst/>
          </a:prstGeom>
          <a:noFill/>
        </p:spPr>
        <p:txBody>
          <a:bodyPr wrap="none" rtlCol="0">
            <a:spAutoFit/>
          </a:bodyPr>
          <a:lstStyle/>
          <a:p>
            <a:pPr algn="ctr"/>
            <a:r>
              <a:rPr lang="en-US" sz="2800" dirty="0">
                <a:latin typeface="Helvetica Neue" panose="02000503000000020004" pitchFamily="2" charset="0"/>
                <a:ea typeface="Helvetica Neue" panose="02000503000000020004" pitchFamily="2" charset="0"/>
                <a:cs typeface="Helvetica Neue" panose="02000503000000020004" pitchFamily="2" charset="0"/>
              </a:rPr>
              <a:t>Tutorial to create your own movies </a:t>
            </a:r>
            <a:endParaRPr lang="en-US" sz="2800" dirty="0">
              <a:latin typeface="Helvetica Neue" panose="02000503000000020004" pitchFamily="2" charset="0"/>
              <a:ea typeface="Helvetica Neue" panose="02000503000000020004" pitchFamily="2" charset="0"/>
              <a:cs typeface="Helvetica Neue" panose="02000503000000020004" pitchFamily="2" charset="0"/>
              <a:hlinkClick r:id="rId5"/>
            </a:endParaRPr>
          </a:p>
          <a:p>
            <a:pPr algn="ctr"/>
            <a:r>
              <a:rPr lang="en-US" sz="2800" dirty="0">
                <a:latin typeface="Helvetica Neue" panose="02000503000000020004" pitchFamily="2" charset="0"/>
                <a:ea typeface="Helvetica Neue" panose="02000503000000020004" pitchFamily="2" charset="0"/>
                <a:cs typeface="Helvetica Neue" panose="02000503000000020004" pitchFamily="2" charset="0"/>
                <a:hlinkClick r:id="rId5"/>
              </a:rPr>
              <a:t>https://svs.gsfc.nasa.gov/12928</a:t>
            </a:r>
            <a:endParaRPr lang="en-US" sz="28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739679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4C851-DCD0-DF4F-914E-8ACFD5134EBB}"/>
              </a:ext>
            </a:extLst>
          </p:cNvPr>
          <p:cNvSpPr>
            <a:spLocks noGrp="1"/>
          </p:cNvSpPr>
          <p:nvPr>
            <p:ph type="sldNum" sz="quarter" idx="12"/>
          </p:nvPr>
        </p:nvSpPr>
        <p:spPr/>
        <p:txBody>
          <a:bodyPr/>
          <a:lstStyle/>
          <a:p>
            <a:fld id="{9EF6F241-1DC0-D34C-9710-1DA769EF754A}" type="slidenum">
              <a:rPr lang="en-US" smtClean="0"/>
              <a:t>17</a:t>
            </a:fld>
            <a:endParaRPr lang="en-US"/>
          </a:p>
        </p:txBody>
      </p:sp>
      <p:sp>
        <p:nvSpPr>
          <p:cNvPr id="3" name="TextBox 2">
            <a:extLst>
              <a:ext uri="{FF2B5EF4-FFF2-40B4-BE49-F238E27FC236}">
                <a16:creationId xmlns:a16="http://schemas.microsoft.com/office/drawing/2014/main" id="{6197FC43-8586-DD40-8060-39894484F3A1}"/>
              </a:ext>
            </a:extLst>
          </p:cNvPr>
          <p:cNvSpPr txBox="1"/>
          <p:nvPr/>
        </p:nvSpPr>
        <p:spPr>
          <a:xfrm>
            <a:off x="0" y="172136"/>
            <a:ext cx="9143999" cy="523220"/>
          </a:xfrm>
          <a:prstGeom prst="rect">
            <a:avLst/>
          </a:prstGeom>
          <a:noFill/>
        </p:spPr>
        <p:txBody>
          <a:bodyPr wrap="square" rtlCol="0">
            <a:spAutoFit/>
          </a:bodyPr>
          <a:lstStyle/>
          <a:p>
            <a:pPr algn="ctr"/>
            <a:r>
              <a:rPr lang="en-US" sz="2800" dirty="0">
                <a:latin typeface="Helvetica Neue Medium" panose="02000503000000020004" pitchFamily="2" charset="0"/>
                <a:ea typeface="Helvetica Neue Medium" panose="02000503000000020004" pitchFamily="2" charset="0"/>
                <a:cs typeface="Helvetica Neue Medium" panose="02000503000000020004" pitchFamily="2" charset="0"/>
              </a:rPr>
              <a:t>Landsat </a:t>
            </a:r>
          </a:p>
        </p:txBody>
      </p:sp>
      <p:sp>
        <p:nvSpPr>
          <p:cNvPr id="4" name="TextBox 3">
            <a:extLst>
              <a:ext uri="{FF2B5EF4-FFF2-40B4-BE49-F238E27FC236}">
                <a16:creationId xmlns:a16="http://schemas.microsoft.com/office/drawing/2014/main" id="{E6372386-82EE-B844-B749-80F0F5902667}"/>
              </a:ext>
            </a:extLst>
          </p:cNvPr>
          <p:cNvSpPr txBox="1"/>
          <p:nvPr/>
        </p:nvSpPr>
        <p:spPr>
          <a:xfrm>
            <a:off x="361949" y="1114460"/>
            <a:ext cx="4104473" cy="4893647"/>
          </a:xfrm>
          <a:prstGeom prst="rect">
            <a:avLst/>
          </a:prstGeom>
          <a:noFill/>
        </p:spPr>
        <p:txBody>
          <a:bodyPr wrap="square" rtlCol="0">
            <a:spAutoFit/>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Landsat satellites have been observing Earth for nearly 50 years! Landsat imagery fills an important scientific niche because the orbit swaths are wide enough for global coverage every season of the year, yet the images are detailed enough to characterize human-scale processes such as wildfires, urban growth, agriculture, and deforestation.</a:t>
            </a:r>
          </a:p>
        </p:txBody>
      </p:sp>
      <p:pic>
        <p:nvPicPr>
          <p:cNvPr id="7" name="Picture 6">
            <a:extLst>
              <a:ext uri="{FF2B5EF4-FFF2-40B4-BE49-F238E27FC236}">
                <a16:creationId xmlns:a16="http://schemas.microsoft.com/office/drawing/2014/main" id="{233A5966-03F7-9747-936C-98F38B42F5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26767" y="1301358"/>
            <a:ext cx="4255284" cy="4255284"/>
          </a:xfrm>
          <a:prstGeom prst="rect">
            <a:avLst/>
          </a:prstGeom>
        </p:spPr>
      </p:pic>
      <p:sp>
        <p:nvSpPr>
          <p:cNvPr id="8" name="TextBox 7">
            <a:extLst>
              <a:ext uri="{FF2B5EF4-FFF2-40B4-BE49-F238E27FC236}">
                <a16:creationId xmlns:a16="http://schemas.microsoft.com/office/drawing/2014/main" id="{1B5FDFF3-9277-6B46-A32B-5185B0EF3198}"/>
              </a:ext>
            </a:extLst>
          </p:cNvPr>
          <p:cNvSpPr txBox="1"/>
          <p:nvPr/>
        </p:nvSpPr>
        <p:spPr>
          <a:xfrm>
            <a:off x="4124490" y="5746497"/>
            <a:ext cx="4857420" cy="523220"/>
          </a:xfrm>
          <a:prstGeom prst="rect">
            <a:avLst/>
          </a:prstGeom>
          <a:noFill/>
        </p:spPr>
        <p:txBody>
          <a:bodyPr wrap="none" rtlCol="0">
            <a:spAutoFit/>
          </a:bodyPr>
          <a:lstStyle/>
          <a:p>
            <a:r>
              <a:rPr lang="en-US" sz="2800" dirty="0">
                <a:latin typeface="Helvetica Neue" panose="02000503000000020004" pitchFamily="2" charset="0"/>
                <a:ea typeface="Helvetica Neue" panose="02000503000000020004" pitchFamily="2" charset="0"/>
                <a:cs typeface="Helvetica Neue" panose="02000503000000020004" pitchFamily="2" charset="0"/>
                <a:hlinkClick r:id="rId4"/>
              </a:rPr>
              <a:t>https://</a:t>
            </a:r>
            <a:r>
              <a:rPr lang="en-US" sz="2800" dirty="0" err="1">
                <a:latin typeface="Helvetica Neue" panose="02000503000000020004" pitchFamily="2" charset="0"/>
                <a:ea typeface="Helvetica Neue" panose="02000503000000020004" pitchFamily="2" charset="0"/>
                <a:cs typeface="Helvetica Neue" panose="02000503000000020004" pitchFamily="2" charset="0"/>
                <a:hlinkClick r:id="rId4"/>
              </a:rPr>
              <a:t>landsat.gsfc.nasa.gov</a:t>
            </a:r>
            <a:endParaRPr lang="en-US" sz="28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6179532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advClick="0" advTm="5000">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E62741-E281-F546-B78A-3B355F4B89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1947" y="1133259"/>
            <a:ext cx="6460106" cy="4306738"/>
          </a:xfrm>
          <a:prstGeom prst="rect">
            <a:avLst/>
          </a:prstGeom>
        </p:spPr>
      </p:pic>
      <p:sp>
        <p:nvSpPr>
          <p:cNvPr id="2" name="Slide Number Placeholder 1">
            <a:extLst>
              <a:ext uri="{FF2B5EF4-FFF2-40B4-BE49-F238E27FC236}">
                <a16:creationId xmlns:a16="http://schemas.microsoft.com/office/drawing/2014/main" id="{CEC888CA-1931-C847-960A-19B8B9B41C12}"/>
              </a:ext>
            </a:extLst>
          </p:cNvPr>
          <p:cNvSpPr>
            <a:spLocks noGrp="1"/>
          </p:cNvSpPr>
          <p:nvPr>
            <p:ph type="sldNum" sz="quarter" idx="12"/>
          </p:nvPr>
        </p:nvSpPr>
        <p:spPr/>
        <p:txBody>
          <a:bodyPr/>
          <a:lstStyle/>
          <a:p>
            <a:fld id="{9EF6F241-1DC0-D34C-9710-1DA769EF754A}" type="slidenum">
              <a:rPr lang="en-US" smtClean="0"/>
              <a:t>18</a:t>
            </a:fld>
            <a:endParaRPr lang="en-US"/>
          </a:p>
        </p:txBody>
      </p:sp>
      <p:sp>
        <p:nvSpPr>
          <p:cNvPr id="4" name="TextBox 3">
            <a:extLst>
              <a:ext uri="{FF2B5EF4-FFF2-40B4-BE49-F238E27FC236}">
                <a16:creationId xmlns:a16="http://schemas.microsoft.com/office/drawing/2014/main" id="{5469DD69-7A84-E049-9926-848C09D69BF8}"/>
              </a:ext>
            </a:extLst>
          </p:cNvPr>
          <p:cNvSpPr txBox="1"/>
          <p:nvPr/>
        </p:nvSpPr>
        <p:spPr>
          <a:xfrm>
            <a:off x="0" y="172136"/>
            <a:ext cx="9143999" cy="523220"/>
          </a:xfrm>
          <a:prstGeom prst="rect">
            <a:avLst/>
          </a:prstGeom>
          <a:noFill/>
        </p:spPr>
        <p:txBody>
          <a:bodyPr wrap="square" rtlCol="0">
            <a:spAutoFit/>
          </a:bodyPr>
          <a:lstStyle/>
          <a:p>
            <a:pPr algn="ctr"/>
            <a:r>
              <a:rPr lang="en-US" sz="2800" dirty="0">
                <a:latin typeface="Helvetica Neue Medium" panose="02000503000000020004" pitchFamily="2" charset="0"/>
                <a:ea typeface="Helvetica Neue Medium" panose="02000503000000020004" pitchFamily="2" charset="0"/>
                <a:cs typeface="Helvetica Neue Medium" panose="02000503000000020004" pitchFamily="2" charset="0"/>
              </a:rPr>
              <a:t>Make your own Landsat GIF!</a:t>
            </a:r>
          </a:p>
        </p:txBody>
      </p:sp>
      <p:sp>
        <p:nvSpPr>
          <p:cNvPr id="5" name="TextBox 4">
            <a:extLst>
              <a:ext uri="{FF2B5EF4-FFF2-40B4-BE49-F238E27FC236}">
                <a16:creationId xmlns:a16="http://schemas.microsoft.com/office/drawing/2014/main" id="{E5D321A3-C45E-E045-9B15-92448A06DF4A}"/>
              </a:ext>
            </a:extLst>
          </p:cNvPr>
          <p:cNvSpPr txBox="1"/>
          <p:nvPr/>
        </p:nvSpPr>
        <p:spPr>
          <a:xfrm>
            <a:off x="607443" y="5552032"/>
            <a:ext cx="7929114" cy="461665"/>
          </a:xfrm>
          <a:prstGeom prst="rect">
            <a:avLst/>
          </a:prstGeom>
          <a:noFill/>
        </p:spPr>
        <p:txBody>
          <a:bodyPr wrap="square" rtlCol="0">
            <a:spAutoFit/>
          </a:bodyPr>
          <a:lstStyle/>
          <a:p>
            <a:pPr algn="ctr"/>
            <a:r>
              <a:rPr lang="en-US" sz="2400" dirty="0">
                <a:latin typeface="Helvetica Neue" panose="02000503000000020004" pitchFamily="2" charset="0"/>
                <a:ea typeface="Helvetica Neue" panose="02000503000000020004" pitchFamily="2" charset="0"/>
                <a:cs typeface="Helvetica Neue" panose="02000503000000020004" pitchFamily="2" charset="0"/>
                <a:hlinkClick r:id="rId4"/>
              </a:rPr>
              <a:t>https://</a:t>
            </a:r>
            <a:r>
              <a:rPr lang="en-US" sz="2400" dirty="0" err="1">
                <a:latin typeface="Helvetica Neue" panose="02000503000000020004" pitchFamily="2" charset="0"/>
                <a:ea typeface="Helvetica Neue" panose="02000503000000020004" pitchFamily="2" charset="0"/>
                <a:cs typeface="Helvetica Neue" panose="02000503000000020004" pitchFamily="2" charset="0"/>
                <a:hlinkClick r:id="rId4"/>
              </a:rPr>
              <a:t>landsat.gsfc.nasa.gov</a:t>
            </a:r>
            <a:r>
              <a:rPr lang="en-US" sz="2400" dirty="0">
                <a:latin typeface="Helvetica Neue" panose="02000503000000020004" pitchFamily="2" charset="0"/>
                <a:ea typeface="Helvetica Neue" panose="02000503000000020004" pitchFamily="2" charset="0"/>
                <a:cs typeface="Helvetica Neue" panose="02000503000000020004" pitchFamily="2" charset="0"/>
                <a:hlinkClick r:id="rId4"/>
              </a:rPr>
              <a:t>/outreach/make-</a:t>
            </a:r>
            <a:r>
              <a:rPr lang="en-US" sz="2400" dirty="0" err="1">
                <a:latin typeface="Helvetica Neue" panose="02000503000000020004" pitchFamily="2" charset="0"/>
                <a:ea typeface="Helvetica Neue" panose="02000503000000020004" pitchFamily="2" charset="0"/>
                <a:cs typeface="Helvetica Neue" panose="02000503000000020004" pitchFamily="2" charset="0"/>
                <a:hlinkClick r:id="rId4"/>
              </a:rPr>
              <a:t>landsat</a:t>
            </a:r>
            <a:r>
              <a:rPr lang="en-US" sz="2400" dirty="0">
                <a:latin typeface="Helvetica Neue" panose="02000503000000020004" pitchFamily="2" charset="0"/>
                <a:ea typeface="Helvetica Neue" panose="02000503000000020004" pitchFamily="2" charset="0"/>
                <a:cs typeface="Helvetica Neue" panose="02000503000000020004" pitchFamily="2" charset="0"/>
                <a:hlinkClick r:id="rId4"/>
              </a:rPr>
              <a:t>-gif</a:t>
            </a: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5590221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advClick="0" advTm="5000">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8417"/>
            <a:ext cx="9144000" cy="584775"/>
          </a:xfrm>
          <a:prstGeom prst="rect">
            <a:avLst/>
          </a:prstGeom>
          <a:noFill/>
        </p:spPr>
        <p:txBody>
          <a:bodyPr wrap="square" rtlCol="0">
            <a:spAutoFit/>
          </a:bodyPr>
          <a:lstStyle/>
          <a:p>
            <a:pPr algn="ctr"/>
            <a:r>
              <a:rPr lang="en-US" sz="3200" dirty="0">
                <a:latin typeface="Helvetica Neue Medium" panose="02000503000000020004" pitchFamily="2" charset="0"/>
                <a:ea typeface="Helvetica Neue Medium" panose="02000503000000020004" pitchFamily="2" charset="0"/>
                <a:cs typeface="Helvetica Neue Medium" panose="02000503000000020004" pitchFamily="2" charset="0"/>
              </a:rPr>
              <a:t>NASA Earth Main Page </a:t>
            </a:r>
          </a:p>
        </p:txBody>
      </p:sp>
      <p:sp>
        <p:nvSpPr>
          <p:cNvPr id="2" name="Slide Number Placeholder 1"/>
          <p:cNvSpPr>
            <a:spLocks noGrp="1"/>
          </p:cNvSpPr>
          <p:nvPr>
            <p:ph type="sldNum" sz="quarter" idx="12"/>
          </p:nvPr>
        </p:nvSpPr>
        <p:spPr/>
        <p:txBody>
          <a:bodyPr/>
          <a:lstStyle/>
          <a:p>
            <a:fld id="{9EF6F241-1DC0-D34C-9710-1DA769EF754A}" type="slidenum">
              <a:rPr lang="en-US" smtClean="0"/>
              <a:t>19</a:t>
            </a:fld>
            <a:endParaRPr lang="en-US"/>
          </a:p>
        </p:txBody>
      </p:sp>
      <p:sp>
        <p:nvSpPr>
          <p:cNvPr id="3" name="TextBox 2"/>
          <p:cNvSpPr txBox="1"/>
          <p:nvPr/>
        </p:nvSpPr>
        <p:spPr>
          <a:xfrm>
            <a:off x="803436" y="6053160"/>
            <a:ext cx="7537128" cy="523220"/>
          </a:xfrm>
          <a:prstGeom prst="rect">
            <a:avLst/>
          </a:prstGeom>
          <a:solidFill>
            <a:schemeClr val="tx2"/>
          </a:solidFill>
          <a:ln>
            <a:noFill/>
          </a:ln>
        </p:spPr>
        <p:txBody>
          <a:bodyPr wrap="none" rtlCol="0">
            <a:spAutoFit/>
          </a:bodyPr>
          <a:lstStyle/>
          <a:p>
            <a:pPr algn="ctr"/>
            <a:r>
              <a:rPr lang="en-US" sz="2800" dirty="0">
                <a:latin typeface="Helvetica Neue" panose="02000503000000020004" pitchFamily="2" charset="0"/>
                <a:ea typeface="Helvetica Neue" panose="02000503000000020004" pitchFamily="2" charset="0"/>
                <a:cs typeface="Helvetica Neue" panose="02000503000000020004" pitchFamily="2" charset="0"/>
                <a:hlinkClick r:id="rId3"/>
              </a:rPr>
              <a:t>https://</a:t>
            </a:r>
            <a:r>
              <a:rPr lang="en-US" sz="2800" dirty="0" err="1">
                <a:latin typeface="Helvetica Neue" panose="02000503000000020004" pitchFamily="2" charset="0"/>
                <a:ea typeface="Helvetica Neue" panose="02000503000000020004" pitchFamily="2" charset="0"/>
                <a:cs typeface="Helvetica Neue" panose="02000503000000020004" pitchFamily="2" charset="0"/>
                <a:hlinkClick r:id="rId3"/>
              </a:rPr>
              <a:t>www.nasa.gov</a:t>
            </a:r>
            <a:r>
              <a:rPr lang="en-US" sz="2800" dirty="0">
                <a:latin typeface="Helvetica Neue" panose="02000503000000020004" pitchFamily="2" charset="0"/>
                <a:ea typeface="Helvetica Neue" panose="02000503000000020004" pitchFamily="2" charset="0"/>
                <a:cs typeface="Helvetica Neue" panose="02000503000000020004" pitchFamily="2" charset="0"/>
                <a:hlinkClick r:id="rId3"/>
              </a:rPr>
              <a:t>/topics/earth/</a:t>
            </a:r>
            <a:r>
              <a:rPr lang="en-US" sz="2800" dirty="0" err="1">
                <a:latin typeface="Helvetica Neue" panose="02000503000000020004" pitchFamily="2" charset="0"/>
                <a:ea typeface="Helvetica Neue" panose="02000503000000020004" pitchFamily="2" charset="0"/>
                <a:cs typeface="Helvetica Neue" panose="02000503000000020004" pitchFamily="2" charset="0"/>
                <a:hlinkClick r:id="rId3"/>
              </a:rPr>
              <a:t>index.html</a:t>
            </a:r>
            <a:endParaRPr lang="en-US" sz="28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7" name="Picture 6">
            <a:extLst>
              <a:ext uri="{FF2B5EF4-FFF2-40B4-BE49-F238E27FC236}">
                <a16:creationId xmlns:a16="http://schemas.microsoft.com/office/drawing/2014/main" id="{0E50FD9B-C4DE-C043-8E0D-1D747CA4A94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54067" y="935672"/>
            <a:ext cx="6835866" cy="4925007"/>
          </a:xfrm>
          <a:prstGeom prst="rect">
            <a:avLst/>
          </a:prstGeom>
        </p:spPr>
      </p:pic>
    </p:spTree>
    <p:extLst>
      <p:ext uri="{BB962C8B-B14F-4D97-AF65-F5344CB8AC3E}">
        <p14:creationId xmlns:p14="http://schemas.microsoft.com/office/powerpoint/2010/main" val="35248697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advClick="0" advTm="5000">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F6F241-1DC0-D34C-9710-1DA769EF754A}" type="slidenum">
              <a:rPr lang="en-US" smtClean="0"/>
              <a:t>2</a:t>
            </a:fld>
            <a:endParaRPr lang="en-US"/>
          </a:p>
        </p:txBody>
      </p:sp>
      <p:sp>
        <p:nvSpPr>
          <p:cNvPr id="3" name="TextBox 2"/>
          <p:cNvSpPr txBox="1"/>
          <p:nvPr/>
        </p:nvSpPr>
        <p:spPr>
          <a:xfrm>
            <a:off x="1744409" y="6015692"/>
            <a:ext cx="5655183" cy="523220"/>
          </a:xfrm>
          <a:prstGeom prst="rect">
            <a:avLst/>
          </a:prstGeom>
          <a:noFill/>
        </p:spPr>
        <p:txBody>
          <a:bodyPr wrap="square" rtlCol="0">
            <a:spAutoFit/>
          </a:bodyPr>
          <a:lstStyle/>
          <a:p>
            <a:pPr algn="ctr"/>
            <a:r>
              <a:rPr lang="en-US" sz="2800" spc="150" dirty="0">
                <a:solidFill>
                  <a:schemeClr val="bg1">
                    <a:lumMod val="95000"/>
                  </a:schemeClr>
                </a:solidFill>
                <a:latin typeface="Helvetica Neue" panose="02000503000000020004" pitchFamily="2" charset="0"/>
                <a:ea typeface="Helvetica Neue Medium" panose="02000503000000020004" pitchFamily="2" charset="0"/>
                <a:cs typeface="Helvetica Neue Medium" panose="02000503000000020004" pitchFamily="2" charset="0"/>
                <a:hlinkClick r:id="rId3"/>
              </a:rPr>
              <a:t>https://</a:t>
            </a:r>
            <a:r>
              <a:rPr lang="en-US" sz="2800" spc="150" dirty="0" err="1">
                <a:solidFill>
                  <a:schemeClr val="bg1">
                    <a:lumMod val="95000"/>
                  </a:schemeClr>
                </a:solidFill>
                <a:latin typeface="Helvetica Neue" panose="02000503000000020004" pitchFamily="2" charset="0"/>
                <a:ea typeface="Helvetica Neue Medium" panose="02000503000000020004" pitchFamily="2" charset="0"/>
                <a:cs typeface="Helvetica Neue Medium" panose="02000503000000020004" pitchFamily="2" charset="0"/>
                <a:hlinkClick r:id="rId3"/>
              </a:rPr>
              <a:t>earthtosky.org</a:t>
            </a:r>
            <a:endParaRPr lang="en-US" sz="2800" spc="150" dirty="0">
              <a:solidFill>
                <a:schemeClr val="bg1">
                  <a:lumMod val="95000"/>
                </a:schemeClr>
              </a:solidFill>
              <a:latin typeface="Helvetica Neue" panose="02000503000000020004" pitchFamily="2" charset="0"/>
              <a:ea typeface="Helvetica Neue Medium" panose="02000503000000020004" pitchFamily="2" charset="0"/>
              <a:cs typeface="Helvetica Neue Medium" panose="02000503000000020004" pitchFamily="2" charset="0"/>
            </a:endParaRPr>
          </a:p>
        </p:txBody>
      </p:sp>
      <p:pic>
        <p:nvPicPr>
          <p:cNvPr id="6" name="Picture 5">
            <a:extLst>
              <a:ext uri="{FF2B5EF4-FFF2-40B4-BE49-F238E27FC236}">
                <a16:creationId xmlns:a16="http://schemas.microsoft.com/office/drawing/2014/main" id="{F91A4559-ED29-BD4B-B8F6-CC76D2FF50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5626003"/>
          </a:xfrm>
          <a:prstGeom prst="rect">
            <a:avLst/>
          </a:prstGeom>
        </p:spPr>
      </p:pic>
    </p:spTree>
    <p:extLst>
      <p:ext uri="{BB962C8B-B14F-4D97-AF65-F5344CB8AC3E}">
        <p14:creationId xmlns:p14="http://schemas.microsoft.com/office/powerpoint/2010/main" val="38644306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advClick="0" advTm="5000">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7731" y="1321096"/>
            <a:ext cx="9279466" cy="5016204"/>
          </a:xfrm>
        </p:spPr>
        <p:txBody>
          <a:bodyPr>
            <a:noAutofit/>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Earth Observatory:</a:t>
            </a:r>
          </a:p>
          <a:p>
            <a:pPr marL="457200" lvl="1" indent="0">
              <a:buNone/>
            </a:pPr>
            <a:r>
              <a:rPr lang="en-US" sz="2400" dirty="0">
                <a:latin typeface="Helvetica Neue" panose="02000503000000020004" pitchFamily="2" charset="0"/>
                <a:ea typeface="Helvetica Neue" panose="02000503000000020004" pitchFamily="2" charset="0"/>
                <a:cs typeface="Helvetica Neue" panose="02000503000000020004" pitchFamily="2" charset="0"/>
                <a:hlinkClick r:id="rId3"/>
              </a:rPr>
              <a:t>https://earthobservatory.nasa.gov/</a:t>
            </a: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a:p>
            <a:pPr marL="457200" lvl="1" indent="0">
              <a:buNone/>
            </a:pPr>
            <a:r>
              <a:rPr lang="en-US" sz="2400" dirty="0">
                <a:latin typeface="Helvetica Neue" panose="02000503000000020004" pitchFamily="2" charset="0"/>
                <a:ea typeface="Helvetica Neue" panose="02000503000000020004" pitchFamily="2" charset="0"/>
                <a:cs typeface="Helvetica Neue" panose="02000503000000020004" pitchFamily="2" charset="0"/>
                <a:hlinkClick r:id="rId4"/>
              </a:rPr>
              <a:t>https://earthobservatory.nasa.gov/Features/WorldOfChange/</a:t>
            </a: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a:p>
            <a:pPr marL="457200" lvl="1" indent="0">
              <a:buNone/>
            </a:pPr>
            <a:r>
              <a:rPr lang="en-US" sz="2400" dirty="0">
                <a:latin typeface="Helvetica Neue" panose="02000503000000020004" pitchFamily="2" charset="0"/>
                <a:ea typeface="Helvetica Neue" panose="02000503000000020004" pitchFamily="2" charset="0"/>
                <a:cs typeface="Helvetica Neue" panose="02000503000000020004" pitchFamily="2" charset="0"/>
              </a:rPr>
              <a:t>Image of the Day  - for example: </a:t>
            </a:r>
            <a:r>
              <a:rPr lang="en-US" sz="2400" dirty="0">
                <a:latin typeface="Helvetica Neue" panose="02000503000000020004" pitchFamily="2" charset="0"/>
                <a:ea typeface="Helvetica Neue" panose="02000503000000020004" pitchFamily="2" charset="0"/>
                <a:cs typeface="Helvetica Neue" panose="02000503000000020004" pitchFamily="2" charset="0"/>
                <a:hlinkClick r:id="rId5"/>
              </a:rPr>
              <a:t>https://earthobservatory.nasa.gov/images/147432/winter-is-coming</a:t>
            </a: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a:p>
            <a:r>
              <a:rPr lang="en-US" sz="2400" dirty="0">
                <a:latin typeface="Helvetica Neue" panose="02000503000000020004" pitchFamily="2" charset="0"/>
                <a:ea typeface="Helvetica Neue" panose="02000503000000020004" pitchFamily="2" charset="0"/>
                <a:cs typeface="Helvetica Neue" panose="02000503000000020004" pitchFamily="2" charset="0"/>
              </a:rPr>
              <a:t>Earth Book</a:t>
            </a:r>
          </a:p>
          <a:p>
            <a:pPr marL="457200" lvl="1" indent="0">
              <a:buNone/>
            </a:pPr>
            <a:r>
              <a:rPr lang="en-US" sz="2400" dirty="0">
                <a:latin typeface="Helvetica Neue" panose="02000503000000020004" pitchFamily="2" charset="0"/>
                <a:ea typeface="Helvetica Neue" panose="02000503000000020004" pitchFamily="2" charset="0"/>
                <a:cs typeface="Helvetica Neue" panose="02000503000000020004" pitchFamily="2" charset="0"/>
                <a:hlinkClick r:id="rId6"/>
              </a:rPr>
              <a:t>https://earthobservatory.nasa.gov/features/earth-book-2019</a:t>
            </a:r>
            <a:r>
              <a:rPr lang="en-US" sz="2400" dirty="0">
                <a:latin typeface="Helvetica Neue" panose="02000503000000020004" pitchFamily="2" charset="0"/>
                <a:ea typeface="Helvetica Neue" panose="02000503000000020004" pitchFamily="2" charset="0"/>
                <a:cs typeface="Helvetica Neue" panose="02000503000000020004" pitchFamily="2" charset="0"/>
              </a:rPr>
              <a:t> </a:t>
            </a:r>
          </a:p>
          <a:p>
            <a:r>
              <a:rPr lang="en-US" sz="2400" dirty="0">
                <a:latin typeface="Helvetica Neue" panose="02000503000000020004" pitchFamily="2" charset="0"/>
                <a:ea typeface="Helvetica Neue" panose="02000503000000020004" pitchFamily="2" charset="0"/>
                <a:cs typeface="Helvetica Neue" panose="02000503000000020004" pitchFamily="2" charset="0"/>
              </a:rPr>
              <a:t>NASA Images: </a:t>
            </a:r>
            <a:r>
              <a:rPr lang="en-US" sz="2400" dirty="0">
                <a:latin typeface="Helvetica Neue" panose="02000503000000020004" pitchFamily="2" charset="0"/>
                <a:ea typeface="Helvetica Neue" panose="02000503000000020004" pitchFamily="2" charset="0"/>
                <a:cs typeface="Helvetica Neue" panose="02000503000000020004" pitchFamily="2" charset="0"/>
                <a:hlinkClick r:id="rId7"/>
              </a:rPr>
              <a:t>https://www.nasa.gov/multimedia/imagegallery/index.html</a:t>
            </a: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endParaRPr lang="en-US" sz="24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4" name="TextBox 3">
            <a:extLst>
              <a:ext uri="{FF2B5EF4-FFF2-40B4-BE49-F238E27FC236}">
                <a16:creationId xmlns:a16="http://schemas.microsoft.com/office/drawing/2014/main" id="{E10C5523-8D7B-9D45-B60E-33C1D19F11CD}"/>
              </a:ext>
            </a:extLst>
          </p:cNvPr>
          <p:cNvSpPr txBox="1"/>
          <p:nvPr/>
        </p:nvSpPr>
        <p:spPr>
          <a:xfrm>
            <a:off x="0" y="411337"/>
            <a:ext cx="9143999" cy="584775"/>
          </a:xfrm>
          <a:prstGeom prst="rect">
            <a:avLst/>
          </a:prstGeom>
          <a:noFill/>
        </p:spPr>
        <p:txBody>
          <a:bodyPr wrap="square" rtlCol="0">
            <a:spAutoFit/>
          </a:bodyPr>
          <a:lstStyle/>
          <a:p>
            <a:r>
              <a:rPr lang="en-US" sz="3200" dirty="0">
                <a:latin typeface="Helvetica Neue Medium" panose="02000503000000020004" pitchFamily="2" charset="0"/>
                <a:ea typeface="Helvetica Neue Medium" panose="02000503000000020004" pitchFamily="2" charset="0"/>
                <a:cs typeface="Helvetica Neue Medium" panose="02000503000000020004" pitchFamily="2" charset="0"/>
              </a:rPr>
              <a:t>   Looking for Still Images?</a:t>
            </a:r>
          </a:p>
        </p:txBody>
      </p:sp>
      <p:pic>
        <p:nvPicPr>
          <p:cNvPr id="5" name="Picture 4">
            <a:extLst>
              <a:ext uri="{FF2B5EF4-FFF2-40B4-BE49-F238E27FC236}">
                <a16:creationId xmlns:a16="http://schemas.microsoft.com/office/drawing/2014/main" id="{420B7BD4-2A96-EA4D-8364-FEB162FA8D7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71595" y="309469"/>
            <a:ext cx="1698271" cy="1698271"/>
          </a:xfrm>
          <a:prstGeom prst="rect">
            <a:avLst/>
          </a:prstGeom>
        </p:spPr>
      </p:pic>
    </p:spTree>
    <p:extLst>
      <p:ext uri="{BB962C8B-B14F-4D97-AF65-F5344CB8AC3E}">
        <p14:creationId xmlns:p14="http://schemas.microsoft.com/office/powerpoint/2010/main" val="2362793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F6F241-1DC0-D34C-9710-1DA769EF754A}" type="slidenum">
              <a:rPr lang="en-US" smtClean="0"/>
              <a:t>21</a:t>
            </a:fld>
            <a:endParaRPr lang="en-US"/>
          </a:p>
        </p:txBody>
      </p:sp>
      <p:pic>
        <p:nvPicPr>
          <p:cNvPr id="3" name="Picture 2" descr="fl_everglad.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27810" y="796435"/>
            <a:ext cx="5329019" cy="5299474"/>
          </a:xfrm>
          <a:prstGeom prst="rect">
            <a:avLst/>
          </a:prstGeom>
        </p:spPr>
      </p:pic>
      <p:sp>
        <p:nvSpPr>
          <p:cNvPr id="2" name="TextBox 1">
            <a:extLst>
              <a:ext uri="{FF2B5EF4-FFF2-40B4-BE49-F238E27FC236}">
                <a16:creationId xmlns:a16="http://schemas.microsoft.com/office/drawing/2014/main" id="{FBD6D586-F790-7A4B-A847-62F329E37823}"/>
              </a:ext>
            </a:extLst>
          </p:cNvPr>
          <p:cNvSpPr txBox="1"/>
          <p:nvPr/>
        </p:nvSpPr>
        <p:spPr>
          <a:xfrm>
            <a:off x="1533776" y="46356"/>
            <a:ext cx="6117086" cy="584775"/>
          </a:xfrm>
          <a:prstGeom prst="rect">
            <a:avLst/>
          </a:prstGeom>
          <a:noFill/>
        </p:spPr>
        <p:txBody>
          <a:bodyPr wrap="square" rtlCol="0">
            <a:spAutoFit/>
          </a:bodyPr>
          <a:lstStyle/>
          <a:p>
            <a:pPr algn="ctr"/>
            <a:r>
              <a:rPr lang="en-US" sz="3200" dirty="0">
                <a:latin typeface="Helvetica Neue" panose="02000503000000020004" pitchFamily="2" charset="0"/>
                <a:ea typeface="Helvetica Neue" panose="02000503000000020004" pitchFamily="2" charset="0"/>
                <a:cs typeface="Helvetica Neue" panose="02000503000000020004" pitchFamily="2" charset="0"/>
              </a:rPr>
              <a:t>Earth as Art</a:t>
            </a:r>
          </a:p>
        </p:txBody>
      </p:sp>
      <p:sp>
        <p:nvSpPr>
          <p:cNvPr id="5" name="TextBox 4">
            <a:extLst>
              <a:ext uri="{FF2B5EF4-FFF2-40B4-BE49-F238E27FC236}">
                <a16:creationId xmlns:a16="http://schemas.microsoft.com/office/drawing/2014/main" id="{0B7AECC2-7EA2-E644-B87E-475827629094}"/>
              </a:ext>
            </a:extLst>
          </p:cNvPr>
          <p:cNvSpPr txBox="1"/>
          <p:nvPr/>
        </p:nvSpPr>
        <p:spPr>
          <a:xfrm>
            <a:off x="1157757" y="6223363"/>
            <a:ext cx="6869125" cy="646331"/>
          </a:xfrm>
          <a:prstGeom prst="rect">
            <a:avLst/>
          </a:prstGeom>
          <a:noFill/>
        </p:spPr>
        <p:txBody>
          <a:bodyPr wrap="none" rtlCol="0">
            <a:spAutoFit/>
          </a:bodyPr>
          <a:lstStyle/>
          <a:p>
            <a:r>
              <a:rPr lang="en-US" dirty="0">
                <a:latin typeface="Helvetica Neue" panose="02000503000000020004" pitchFamily="2" charset="0"/>
                <a:ea typeface="Helvetica Neue" panose="02000503000000020004" pitchFamily="2" charset="0"/>
                <a:cs typeface="Helvetica Neue" panose="02000503000000020004" pitchFamily="2" charset="0"/>
                <a:hlinkClick r:id="rId4"/>
              </a:rPr>
              <a:t>https://www.usgs.gov/science-explorer-results?es=earth+as+art </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a:p>
            <a:endParaRPr lang="en-US" dirty="0"/>
          </a:p>
        </p:txBody>
      </p:sp>
    </p:spTree>
    <p:extLst>
      <p:ext uri="{BB962C8B-B14F-4D97-AF65-F5344CB8AC3E}">
        <p14:creationId xmlns:p14="http://schemas.microsoft.com/office/powerpoint/2010/main" val="8792090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advClick="0" advTm="5000">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41444"/>
            <a:ext cx="9144000" cy="5004329"/>
          </a:xfrm>
        </p:spPr>
        <p:txBody>
          <a:bodyPr>
            <a:noAutofit/>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Astronaut Images: </a:t>
            </a:r>
            <a:r>
              <a:rPr lang="en-US" sz="2400" dirty="0">
                <a:latin typeface="Helvetica Neue" panose="02000503000000020004" pitchFamily="2" charset="0"/>
                <a:ea typeface="Helvetica Neue" panose="02000503000000020004" pitchFamily="2" charset="0"/>
                <a:cs typeface="Helvetica Neue" panose="02000503000000020004" pitchFamily="2" charset="0"/>
                <a:hlinkClick r:id="rId2"/>
              </a:rPr>
              <a:t>https://eol.jsc.nasa.gov/</a:t>
            </a: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a:p>
            <a:pPr marL="400050" lvl="1" indent="0">
              <a:buNone/>
            </a:pPr>
            <a:r>
              <a:rPr lang="en-US" sz="2400" dirty="0">
                <a:latin typeface="Helvetica Neue" panose="02000503000000020004" pitchFamily="2" charset="0"/>
                <a:ea typeface="Helvetica Neue" panose="02000503000000020004" pitchFamily="2" charset="0"/>
                <a:cs typeface="Helvetica Neue" panose="02000503000000020004" pitchFamily="2" charset="0"/>
              </a:rPr>
              <a:t>Use place name or map to search. Then use thumbnail view. Click to get image page which has info and downloadable image.</a:t>
            </a:r>
          </a:p>
          <a:p>
            <a:r>
              <a:rPr lang="en-US" sz="2400" dirty="0">
                <a:latin typeface="Helvetica Neue" panose="02000503000000020004" pitchFamily="2" charset="0"/>
                <a:ea typeface="Helvetica Neue" panose="02000503000000020004" pitchFamily="2" charset="0"/>
                <a:cs typeface="Helvetica Neue" panose="02000503000000020004" pitchFamily="2" charset="0"/>
              </a:rPr>
              <a:t>Earth Science Picture of the Day: </a:t>
            </a:r>
            <a:r>
              <a:rPr lang="en-US" sz="2400" dirty="0">
                <a:latin typeface="Helvetica Neue" panose="02000503000000020004" pitchFamily="2" charset="0"/>
                <a:ea typeface="Helvetica Neue" panose="02000503000000020004" pitchFamily="2" charset="0"/>
                <a:cs typeface="Helvetica Neue" panose="02000503000000020004" pitchFamily="2" charset="0"/>
                <a:hlinkClick r:id="rId3"/>
              </a:rPr>
              <a:t>http://epod.usra.edu/blog/</a:t>
            </a:r>
            <a:r>
              <a:rPr lang="en-US" sz="2400" dirty="0">
                <a:latin typeface="Helvetica Neue" panose="02000503000000020004" pitchFamily="2" charset="0"/>
                <a:ea typeface="Helvetica Neue" panose="02000503000000020004" pitchFamily="2" charset="0"/>
                <a:cs typeface="Helvetica Neue" panose="02000503000000020004" pitchFamily="2" charset="0"/>
              </a:rPr>
              <a:t>  (check permissions)</a:t>
            </a:r>
          </a:p>
          <a:p>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a:p>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Slide Number Placeholder 3"/>
          <p:cNvSpPr>
            <a:spLocks noGrp="1"/>
          </p:cNvSpPr>
          <p:nvPr>
            <p:ph type="sldNum" sz="quarter" idx="12"/>
          </p:nvPr>
        </p:nvSpPr>
        <p:spPr/>
        <p:txBody>
          <a:bodyPr/>
          <a:lstStyle/>
          <a:p>
            <a:fld id="{9EF6F241-1DC0-D34C-9710-1DA769EF754A}" type="slidenum">
              <a:rPr lang="en-US" smtClean="0"/>
              <a:t>22</a:t>
            </a:fld>
            <a:endParaRPr lang="en-US"/>
          </a:p>
        </p:txBody>
      </p:sp>
      <p:sp>
        <p:nvSpPr>
          <p:cNvPr id="7" name="TextBox 6">
            <a:extLst>
              <a:ext uri="{FF2B5EF4-FFF2-40B4-BE49-F238E27FC236}">
                <a16:creationId xmlns:a16="http://schemas.microsoft.com/office/drawing/2014/main" id="{6B838068-85E0-054A-8FAA-AAEAC52FC622}"/>
              </a:ext>
            </a:extLst>
          </p:cNvPr>
          <p:cNvSpPr txBox="1"/>
          <p:nvPr/>
        </p:nvSpPr>
        <p:spPr>
          <a:xfrm>
            <a:off x="0" y="172136"/>
            <a:ext cx="9143999" cy="584775"/>
          </a:xfrm>
          <a:prstGeom prst="rect">
            <a:avLst/>
          </a:prstGeom>
          <a:noFill/>
        </p:spPr>
        <p:txBody>
          <a:bodyPr wrap="square" rtlCol="0">
            <a:spAutoFit/>
          </a:bodyPr>
          <a:lstStyle/>
          <a:p>
            <a:pPr algn="ctr"/>
            <a:r>
              <a:rPr lang="en-US" sz="3200" dirty="0">
                <a:latin typeface="Helvetica Neue Medium" panose="02000503000000020004" pitchFamily="2" charset="0"/>
                <a:ea typeface="Helvetica Neue Medium" panose="02000503000000020004" pitchFamily="2" charset="0"/>
                <a:cs typeface="Helvetica Neue Medium" panose="02000503000000020004" pitchFamily="2" charset="0"/>
              </a:rPr>
              <a:t>Still More Images!</a:t>
            </a:r>
          </a:p>
        </p:txBody>
      </p:sp>
    </p:spTree>
    <p:extLst>
      <p:ext uri="{BB962C8B-B14F-4D97-AF65-F5344CB8AC3E}">
        <p14:creationId xmlns:p14="http://schemas.microsoft.com/office/powerpoint/2010/main" val="346012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advClick="0" advTm="5000">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688322"/>
            <a:ext cx="9144000" cy="2496271"/>
          </a:xfrm>
        </p:spPr>
        <p:txBody>
          <a:bodyPr>
            <a:noAutofit/>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NASA Eyes on the Earth download (uses a lot of computer energy!!)</a:t>
            </a:r>
          </a:p>
          <a:p>
            <a:r>
              <a:rPr lang="en-US" sz="2400" dirty="0">
                <a:latin typeface="Helvetica Neue" panose="02000503000000020004" pitchFamily="2" charset="0"/>
                <a:ea typeface="Helvetica Neue" panose="02000503000000020004" pitchFamily="2" charset="0"/>
                <a:cs typeface="Helvetica Neue" panose="02000503000000020004" pitchFamily="2" charset="0"/>
                <a:hlinkClick r:id="rId3"/>
              </a:rPr>
              <a:t>https://eyes.jpl.nasa.gov/eyes-on-the-earth.html</a:t>
            </a: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a:p>
            <a:r>
              <a:rPr lang="en-US" sz="2400" dirty="0">
                <a:latin typeface="Helvetica Neue" panose="02000503000000020004" pitchFamily="2" charset="0"/>
                <a:ea typeface="Helvetica Neue" panose="02000503000000020004" pitchFamily="2" charset="0"/>
                <a:cs typeface="Helvetica Neue" panose="02000503000000020004" pitchFamily="2" charset="0"/>
              </a:rPr>
              <a:t>Other -- quizzes, etc. </a:t>
            </a:r>
            <a:r>
              <a:rPr lang="en-US" sz="2000" dirty="0">
                <a:latin typeface="Helvetica Neue" panose="02000503000000020004" pitchFamily="2" charset="0"/>
                <a:ea typeface="Helvetica Neue" panose="02000503000000020004" pitchFamily="2" charset="0"/>
                <a:cs typeface="Helvetica Neue" panose="02000503000000020004" pitchFamily="2" charset="0"/>
                <a:hlinkClick r:id="rId4"/>
              </a:rPr>
              <a:t>https://climate.nasa.gov/climate_resource_center/interactives/quizzes</a:t>
            </a: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a:p>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6" name="Content Placeholder 5" descr="eyes.jpg"/>
          <p:cNvPicPr>
            <a:picLocks noGrp="1" noChangeAspect="1"/>
          </p:cNvPicPr>
          <p:nvPr>
            <p:ph sz="half" idx="2"/>
          </p:nvPr>
        </p:nvPicPr>
        <p:blipFill rotWithShape="1">
          <a:blip r:embed="rId5" cstate="email">
            <a:extLst>
              <a:ext uri="{28A0092B-C50C-407E-A947-70E740481C1C}">
                <a14:useLocalDpi xmlns:a14="http://schemas.microsoft.com/office/drawing/2010/main"/>
              </a:ext>
            </a:extLst>
          </a:blip>
          <a:srcRect/>
          <a:stretch/>
        </p:blipFill>
        <p:spPr>
          <a:xfrm>
            <a:off x="237235" y="2967506"/>
            <a:ext cx="3842583" cy="3562117"/>
          </a:xfrm>
        </p:spPr>
      </p:pic>
      <p:pic>
        <p:nvPicPr>
          <p:cNvPr id="4" name="Picture 3" descr="quizzes.tiff"/>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15417" y="2967505"/>
            <a:ext cx="4670332" cy="3562117"/>
          </a:xfrm>
          <a:prstGeom prst="rect">
            <a:avLst/>
          </a:prstGeom>
        </p:spPr>
      </p:pic>
      <p:sp>
        <p:nvSpPr>
          <p:cNvPr id="8" name="TextBox 7">
            <a:extLst>
              <a:ext uri="{FF2B5EF4-FFF2-40B4-BE49-F238E27FC236}">
                <a16:creationId xmlns:a16="http://schemas.microsoft.com/office/drawing/2014/main" id="{80D39E8B-C60F-774F-ABEA-4B1716AC861C}"/>
              </a:ext>
            </a:extLst>
          </p:cNvPr>
          <p:cNvSpPr txBox="1"/>
          <p:nvPr/>
        </p:nvSpPr>
        <p:spPr>
          <a:xfrm>
            <a:off x="0" y="172136"/>
            <a:ext cx="9143999" cy="584775"/>
          </a:xfrm>
          <a:prstGeom prst="rect">
            <a:avLst/>
          </a:prstGeom>
          <a:noFill/>
        </p:spPr>
        <p:txBody>
          <a:bodyPr wrap="square" rtlCol="0">
            <a:spAutoFit/>
          </a:bodyPr>
          <a:lstStyle/>
          <a:p>
            <a:pPr algn="ctr"/>
            <a:r>
              <a:rPr lang="en-US" sz="3200" dirty="0">
                <a:latin typeface="Helvetica Neue Medium" panose="02000503000000020004" pitchFamily="2" charset="0"/>
                <a:ea typeface="Helvetica Neue Medium" panose="02000503000000020004" pitchFamily="2" charset="0"/>
                <a:cs typeface="Helvetica Neue Medium" panose="02000503000000020004" pitchFamily="2" charset="0"/>
              </a:rPr>
              <a:t>Interactives</a:t>
            </a:r>
          </a:p>
        </p:txBody>
      </p:sp>
    </p:spTree>
    <p:extLst>
      <p:ext uri="{BB962C8B-B14F-4D97-AF65-F5344CB8AC3E}">
        <p14:creationId xmlns:p14="http://schemas.microsoft.com/office/powerpoint/2010/main" val="3023660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YouTube NASA Explorer Home Page.png"/>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t="-4252" b="-3222"/>
          <a:stretch/>
        </p:blipFill>
        <p:spPr>
          <a:xfrm>
            <a:off x="1481196" y="985260"/>
            <a:ext cx="6181608" cy="4311133"/>
          </a:xfrm>
        </p:spPr>
      </p:pic>
      <p:sp>
        <p:nvSpPr>
          <p:cNvPr id="3" name="Content Placeholder 2"/>
          <p:cNvSpPr>
            <a:spLocks noGrp="1"/>
          </p:cNvSpPr>
          <p:nvPr>
            <p:ph sz="half" idx="1"/>
          </p:nvPr>
        </p:nvSpPr>
        <p:spPr>
          <a:xfrm>
            <a:off x="1310055" y="5524743"/>
            <a:ext cx="6523890" cy="1133488"/>
          </a:xfrm>
          <a:noFill/>
        </p:spPr>
        <p:txBody>
          <a:bodyPr>
            <a:normAutofit/>
          </a:bodyPr>
          <a:lstStyle/>
          <a:p>
            <a:pPr marL="0" indent="0" algn="ctr">
              <a:buNone/>
            </a:pPr>
            <a:r>
              <a:rPr lang="en-US" dirty="0">
                <a:hlinkClick r:id="rId4"/>
              </a:rPr>
              <a:t>https://www.nasa.gov/socialmedia</a:t>
            </a:r>
            <a:endParaRPr lang="en-US" dirty="0"/>
          </a:p>
          <a:p>
            <a:pPr marL="0" indent="0" algn="ctr">
              <a:buNone/>
            </a:pPr>
            <a:r>
              <a:rPr lang="en-US" dirty="0">
                <a:hlinkClick r:id="rId5"/>
              </a:rPr>
              <a:t>https://www.youtube.com/NASA</a:t>
            </a:r>
            <a:endParaRPr lang="en-US" dirty="0"/>
          </a:p>
        </p:txBody>
      </p:sp>
      <p:sp>
        <p:nvSpPr>
          <p:cNvPr id="6" name="TextBox 5">
            <a:extLst>
              <a:ext uri="{FF2B5EF4-FFF2-40B4-BE49-F238E27FC236}">
                <a16:creationId xmlns:a16="http://schemas.microsoft.com/office/drawing/2014/main" id="{CD594AED-AA79-FC4F-AD63-B834B2BD629B}"/>
              </a:ext>
            </a:extLst>
          </p:cNvPr>
          <p:cNvSpPr txBox="1"/>
          <p:nvPr/>
        </p:nvSpPr>
        <p:spPr>
          <a:xfrm>
            <a:off x="0" y="172136"/>
            <a:ext cx="9143999" cy="584775"/>
          </a:xfrm>
          <a:prstGeom prst="rect">
            <a:avLst/>
          </a:prstGeom>
          <a:noFill/>
        </p:spPr>
        <p:txBody>
          <a:bodyPr wrap="square" rtlCol="0">
            <a:spAutoFit/>
          </a:bodyPr>
          <a:lstStyle/>
          <a:p>
            <a:pPr algn="ctr"/>
            <a:r>
              <a:rPr lang="en-US" sz="3200" dirty="0">
                <a:latin typeface="Helvetica Neue Medium" panose="02000503000000020004" pitchFamily="2" charset="0"/>
                <a:ea typeface="Helvetica Neue Medium" panose="02000503000000020004" pitchFamily="2" charset="0"/>
                <a:cs typeface="Helvetica Neue Medium" panose="02000503000000020004" pitchFamily="2" charset="0"/>
              </a:rPr>
              <a:t>NASA Social Media Accounts</a:t>
            </a:r>
          </a:p>
        </p:txBody>
      </p:sp>
    </p:spTree>
    <p:extLst>
      <p:ext uri="{BB962C8B-B14F-4D97-AF65-F5344CB8AC3E}">
        <p14:creationId xmlns:p14="http://schemas.microsoft.com/office/powerpoint/2010/main" val="1959391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0255" y="6022961"/>
            <a:ext cx="6903491" cy="523220"/>
          </a:xfrm>
          <a:prstGeom prst="rect">
            <a:avLst/>
          </a:prstGeom>
          <a:noFill/>
          <a:ln w="12700" cmpd="sng">
            <a:noFill/>
          </a:ln>
          <a:effectLst/>
        </p:spPr>
        <p:txBody>
          <a:bodyPr wrap="square" rtlCol="0">
            <a:spAutoFit/>
          </a:bodyPr>
          <a:lstStyle/>
          <a:p>
            <a:pPr algn="ctr"/>
            <a:r>
              <a:rPr lang="en-US" sz="2800" dirty="0">
                <a:latin typeface="Helvetica Neue" panose="02000503000000020004" pitchFamily="2" charset="0"/>
                <a:hlinkClick r:id="rId2"/>
              </a:rPr>
              <a:t>https://www.nasa.gov/connect/apps.html</a:t>
            </a:r>
            <a:endParaRPr lang="en-US" sz="2800" dirty="0">
              <a:latin typeface="Helvetica Neue" panose="02000503000000020004" pitchFamily="2" charset="0"/>
            </a:endParaRPr>
          </a:p>
        </p:txBody>
      </p:sp>
      <p:pic>
        <p:nvPicPr>
          <p:cNvPr id="9" name="Picture 8" descr="nasaAPPA.ti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0692" y="937535"/>
            <a:ext cx="8422613" cy="4843002"/>
          </a:xfrm>
          <a:prstGeom prst="rect">
            <a:avLst/>
          </a:prstGeom>
          <a:ln w="3175" cmpd="sng">
            <a:solidFill>
              <a:schemeClr val="tx1"/>
            </a:solidFill>
          </a:ln>
        </p:spPr>
      </p:pic>
      <p:sp>
        <p:nvSpPr>
          <p:cNvPr id="2" name="Title 1"/>
          <p:cNvSpPr>
            <a:spLocks noGrp="1"/>
          </p:cNvSpPr>
          <p:nvPr>
            <p:ph type="title"/>
          </p:nvPr>
        </p:nvSpPr>
        <p:spPr>
          <a:xfrm>
            <a:off x="0" y="164828"/>
            <a:ext cx="9143999" cy="767328"/>
          </a:xfrm>
        </p:spPr>
        <p:txBody>
          <a:bodyPr anchor="t">
            <a:normAutofit/>
          </a:bodyPr>
          <a:lstStyle/>
          <a:p>
            <a:r>
              <a:rPr lang="en-US" sz="3200" dirty="0">
                <a:latin typeface="Helvetica Neue Medium" panose="02000503000000020004" pitchFamily="2" charset="0"/>
                <a:ea typeface="Helvetica Neue Medium" panose="02000503000000020004" pitchFamily="2" charset="0"/>
                <a:cs typeface="Helvetica Neue Medium" panose="02000503000000020004" pitchFamily="2" charset="0"/>
              </a:rPr>
              <a:t>Apps! </a:t>
            </a:r>
          </a:p>
        </p:txBody>
      </p:sp>
      <p:sp>
        <p:nvSpPr>
          <p:cNvPr id="7" name="TextBox 6"/>
          <p:cNvSpPr txBox="1"/>
          <p:nvPr/>
        </p:nvSpPr>
        <p:spPr>
          <a:xfrm>
            <a:off x="4315325" y="3728353"/>
            <a:ext cx="4686986" cy="2246769"/>
          </a:xfrm>
          <a:prstGeom prst="rect">
            <a:avLst/>
          </a:prstGeom>
          <a:solidFill>
            <a:schemeClr val="tx2"/>
          </a:solidFill>
          <a:ln w="12700">
            <a:solidFill>
              <a:schemeClr val="tx1"/>
            </a:solidFill>
          </a:ln>
        </p:spPr>
        <p:txBody>
          <a:bodyPr wrap="square" rtlCol="0">
            <a:spAutoFit/>
          </a:bodyPr>
          <a:lstStyle/>
          <a:p>
            <a:r>
              <a:rPr lang="en-US" sz="2000" dirty="0">
                <a:latin typeface="Helvetica Neue" panose="02000503000000020004" pitchFamily="2" charset="0"/>
                <a:ea typeface="Helvetica Neue" panose="02000503000000020004" pitchFamily="2" charset="0"/>
                <a:cs typeface="Helvetica Neue" panose="02000503000000020004" pitchFamily="2" charset="0"/>
              </a:rPr>
              <a:t>Earth as Art:  </a:t>
            </a:r>
            <a:r>
              <a:rPr lang="en-US" sz="2000" dirty="0">
                <a:latin typeface="Helvetica Neue" panose="02000503000000020004" pitchFamily="2" charset="0"/>
                <a:ea typeface="Helvetica Neue" panose="02000503000000020004" pitchFamily="2" charset="0"/>
                <a:cs typeface="Helvetica Neue" panose="02000503000000020004" pitchFamily="2" charset="0"/>
                <a:hlinkClick r:id="rId4"/>
              </a:rPr>
              <a:t>iPad </a:t>
            </a:r>
            <a:br>
              <a:rPr lang="en-US" sz="2000" dirty="0">
                <a:latin typeface="Helvetica Neue" panose="02000503000000020004" pitchFamily="2" charset="0"/>
                <a:ea typeface="Helvetica Neue" panose="02000503000000020004" pitchFamily="2" charset="0"/>
                <a:cs typeface="Helvetica Neue" panose="02000503000000020004" pitchFamily="2" charset="0"/>
              </a:rPr>
            </a:br>
            <a:r>
              <a:rPr lang="en-US" sz="2000" dirty="0">
                <a:latin typeface="Helvetica Neue" panose="02000503000000020004" pitchFamily="2" charset="0"/>
                <a:ea typeface="Helvetica Neue" panose="02000503000000020004" pitchFamily="2" charset="0"/>
                <a:cs typeface="Helvetica Neue" panose="02000503000000020004" pitchFamily="2" charset="0"/>
              </a:rPr>
              <a:t>Earth-Now: </a:t>
            </a:r>
            <a:r>
              <a:rPr lang="en-US" sz="2000" dirty="0">
                <a:latin typeface="Helvetica Neue" panose="02000503000000020004" pitchFamily="2" charset="0"/>
                <a:ea typeface="Helvetica Neue" panose="02000503000000020004" pitchFamily="2" charset="0"/>
                <a:cs typeface="Helvetica Neue" panose="02000503000000020004" pitchFamily="2" charset="0"/>
                <a:hlinkClick r:id="rId5"/>
              </a:rPr>
              <a:t>iPhone</a:t>
            </a:r>
            <a:r>
              <a:rPr lang="en-US" sz="2000" dirty="0">
                <a:latin typeface="Helvetica Neue" panose="02000503000000020004" pitchFamily="2" charset="0"/>
                <a:ea typeface="Helvetica Neue" panose="02000503000000020004" pitchFamily="2" charset="0"/>
                <a:cs typeface="Helvetica Neue" panose="02000503000000020004" pitchFamily="2" charset="0"/>
              </a:rPr>
              <a:t> or </a:t>
            </a:r>
            <a:r>
              <a:rPr lang="en-US" sz="2000" dirty="0">
                <a:latin typeface="Helvetica Neue" panose="02000503000000020004" pitchFamily="2" charset="0"/>
                <a:ea typeface="Helvetica Neue" panose="02000503000000020004" pitchFamily="2" charset="0"/>
                <a:cs typeface="Helvetica Neue" panose="02000503000000020004" pitchFamily="2" charset="0"/>
                <a:hlinkClick r:id="rId6"/>
              </a:rPr>
              <a:t>Android</a:t>
            </a:r>
            <a:br>
              <a:rPr lang="en-US" sz="2000" dirty="0">
                <a:latin typeface="Helvetica Neue" panose="02000503000000020004" pitchFamily="2" charset="0"/>
                <a:ea typeface="Helvetica Neue" panose="02000503000000020004" pitchFamily="2" charset="0"/>
                <a:cs typeface="Helvetica Neue" panose="02000503000000020004" pitchFamily="2" charset="0"/>
              </a:rPr>
            </a:br>
            <a:r>
              <a:rPr lang="en-US" sz="2000" dirty="0">
                <a:latin typeface="Helvetica Neue" panose="02000503000000020004" pitchFamily="2" charset="0"/>
                <a:ea typeface="Helvetica Neue" panose="02000503000000020004" pitchFamily="2" charset="0"/>
                <a:cs typeface="Helvetica Neue" panose="02000503000000020004" pitchFamily="2" charset="0"/>
              </a:rPr>
              <a:t>Globe Observer: </a:t>
            </a:r>
            <a:r>
              <a:rPr lang="en-US" sz="2000" dirty="0">
                <a:latin typeface="Helvetica Neue" panose="02000503000000020004" pitchFamily="2" charset="0"/>
                <a:ea typeface="Helvetica Neue" panose="02000503000000020004" pitchFamily="2" charset="0"/>
                <a:cs typeface="Helvetica Neue" panose="02000503000000020004" pitchFamily="2" charset="0"/>
                <a:hlinkClick r:id="rId7"/>
              </a:rPr>
              <a:t>iPhone or Android</a:t>
            </a: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a:p>
            <a:r>
              <a:rPr lang="en-US" sz="2000" dirty="0">
                <a:latin typeface="Helvetica Neue" panose="02000503000000020004" pitchFamily="2" charset="0"/>
                <a:ea typeface="Helvetica Neue" panose="02000503000000020004" pitchFamily="2" charset="0"/>
                <a:cs typeface="Helvetica Neue" panose="02000503000000020004" pitchFamily="2" charset="0"/>
              </a:rPr>
              <a:t>Images of Change:  </a:t>
            </a:r>
            <a:r>
              <a:rPr lang="en-US" sz="2000" dirty="0">
                <a:latin typeface="Helvetica Neue" panose="02000503000000020004" pitchFamily="2" charset="0"/>
                <a:ea typeface="Helvetica Neue" panose="02000503000000020004" pitchFamily="2" charset="0"/>
                <a:cs typeface="Helvetica Neue" panose="02000503000000020004" pitchFamily="2" charset="0"/>
                <a:hlinkClick r:id="rId8"/>
              </a:rPr>
              <a:t>iPad</a:t>
            </a:r>
            <a:br>
              <a:rPr lang="en-US" sz="2000" dirty="0">
                <a:latin typeface="Helvetica Neue" panose="02000503000000020004" pitchFamily="2" charset="0"/>
                <a:ea typeface="Helvetica Neue" panose="02000503000000020004" pitchFamily="2" charset="0"/>
                <a:cs typeface="Helvetica Neue" panose="02000503000000020004" pitchFamily="2" charset="0"/>
              </a:rPr>
            </a:br>
            <a:r>
              <a:rPr lang="en-US" sz="2000" dirty="0">
                <a:latin typeface="Helvetica Neue" panose="02000503000000020004" pitchFamily="2" charset="0"/>
                <a:ea typeface="Helvetica Neue" panose="02000503000000020004" pitchFamily="2" charset="0"/>
                <a:cs typeface="Helvetica Neue" panose="02000503000000020004" pitchFamily="2" charset="0"/>
              </a:rPr>
              <a:t>A Journey of Discovery:  </a:t>
            </a:r>
            <a:r>
              <a:rPr lang="en-US" sz="2000" dirty="0">
                <a:latin typeface="Helvetica Neue" panose="02000503000000020004" pitchFamily="2" charset="0"/>
                <a:ea typeface="Helvetica Neue" panose="02000503000000020004" pitchFamily="2" charset="0"/>
                <a:cs typeface="Helvetica Neue" panose="02000503000000020004" pitchFamily="2" charset="0"/>
                <a:hlinkClick r:id="rId9"/>
              </a:rPr>
              <a:t>iPad</a:t>
            </a:r>
            <a:br>
              <a:rPr lang="en-US" sz="2000" dirty="0">
                <a:latin typeface="Helvetica Neue" panose="02000503000000020004" pitchFamily="2" charset="0"/>
                <a:ea typeface="Helvetica Neue" panose="02000503000000020004" pitchFamily="2" charset="0"/>
                <a:cs typeface="Helvetica Neue" panose="02000503000000020004" pitchFamily="2" charset="0"/>
              </a:rPr>
            </a:br>
            <a:r>
              <a:rPr lang="en-US" sz="2000" dirty="0">
                <a:latin typeface="Helvetica Neue" panose="02000503000000020004" pitchFamily="2" charset="0"/>
                <a:ea typeface="Helvetica Neue" panose="02000503000000020004" pitchFamily="2" charset="0"/>
                <a:cs typeface="Helvetica Neue" panose="02000503000000020004" pitchFamily="2" charset="0"/>
              </a:rPr>
              <a:t>Night Sky Network:  </a:t>
            </a:r>
            <a:r>
              <a:rPr lang="en-US" sz="2000" dirty="0">
                <a:latin typeface="Helvetica Neue" panose="02000503000000020004" pitchFamily="2" charset="0"/>
                <a:ea typeface="Helvetica Neue" panose="02000503000000020004" pitchFamily="2" charset="0"/>
                <a:cs typeface="Helvetica Neue" panose="02000503000000020004" pitchFamily="2" charset="0"/>
                <a:hlinkClick r:id="rId10"/>
              </a:rPr>
              <a:t>iPhone</a:t>
            </a:r>
            <a:br>
              <a:rPr lang="en-US" sz="2000" dirty="0">
                <a:latin typeface="Helvetica Neue" panose="02000503000000020004" pitchFamily="2" charset="0"/>
                <a:ea typeface="Helvetica Neue" panose="02000503000000020004" pitchFamily="2" charset="0"/>
                <a:cs typeface="Helvetica Neue" panose="02000503000000020004" pitchFamily="2" charset="0"/>
              </a:rPr>
            </a:br>
            <a:r>
              <a:rPr lang="en-US" sz="2000" dirty="0">
                <a:latin typeface="Helvetica Neue" panose="02000503000000020004" pitchFamily="2" charset="0"/>
                <a:ea typeface="Helvetica Neue" panose="02000503000000020004" pitchFamily="2" charset="0"/>
                <a:cs typeface="Helvetica Neue" panose="02000503000000020004" pitchFamily="2" charset="0"/>
              </a:rPr>
              <a:t>Space Images:  </a:t>
            </a:r>
            <a:r>
              <a:rPr lang="en-US" sz="2000" dirty="0">
                <a:latin typeface="Helvetica Neue" panose="02000503000000020004" pitchFamily="2" charset="0"/>
                <a:ea typeface="Helvetica Neue" panose="02000503000000020004" pitchFamily="2" charset="0"/>
                <a:cs typeface="Helvetica Neue" panose="02000503000000020004" pitchFamily="2" charset="0"/>
                <a:hlinkClick r:id="rId11"/>
              </a:rPr>
              <a:t>iPhone/iPad</a:t>
            </a:r>
            <a:r>
              <a:rPr lang="en-US" sz="2000" dirty="0">
                <a:latin typeface="Helvetica Neue" panose="02000503000000020004" pitchFamily="2" charset="0"/>
                <a:ea typeface="Helvetica Neue" panose="02000503000000020004" pitchFamily="2" charset="0"/>
                <a:cs typeface="Helvetica Neue" panose="02000503000000020004" pitchFamily="2" charset="0"/>
              </a:rPr>
              <a:t> or </a:t>
            </a:r>
            <a:r>
              <a:rPr lang="en-US" sz="2000" dirty="0">
                <a:latin typeface="Helvetica Neue" panose="02000503000000020004" pitchFamily="2" charset="0"/>
                <a:ea typeface="Helvetica Neue" panose="02000503000000020004" pitchFamily="2" charset="0"/>
                <a:cs typeface="Helvetica Neue" panose="02000503000000020004" pitchFamily="2" charset="0"/>
                <a:hlinkClick r:id="rId12"/>
              </a:rPr>
              <a:t>Android</a:t>
            </a: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783981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44408" y="6018304"/>
            <a:ext cx="5772252" cy="523220"/>
          </a:xfrm>
          <a:prstGeom prst="rect">
            <a:avLst/>
          </a:prstGeom>
          <a:noFill/>
        </p:spPr>
        <p:txBody>
          <a:bodyPr wrap="square" rtlCol="0">
            <a:spAutoFit/>
          </a:bodyPr>
          <a:lstStyle/>
          <a:p>
            <a:pPr algn="ctr"/>
            <a:r>
              <a:rPr lang="en-US" sz="2800" dirty="0">
                <a:latin typeface="Helvetica Neue"/>
                <a:cs typeface="Helvetica Neue"/>
                <a:hlinkClick r:id="rId3"/>
              </a:rPr>
              <a:t>https://</a:t>
            </a:r>
            <a:r>
              <a:rPr lang="en-US" sz="2800" dirty="0" err="1">
                <a:latin typeface="Helvetica Neue"/>
                <a:cs typeface="Helvetica Neue"/>
                <a:hlinkClick r:id="rId3"/>
              </a:rPr>
              <a:t>www.globe.gov</a:t>
            </a:r>
            <a:r>
              <a:rPr lang="en-US" sz="2800" dirty="0">
                <a:latin typeface="Helvetica Neue"/>
                <a:cs typeface="Helvetica Neue"/>
                <a:hlinkClick r:id="rId3"/>
              </a:rPr>
              <a:t>/</a:t>
            </a:r>
            <a:endParaRPr lang="en-US" sz="2800" dirty="0">
              <a:latin typeface="Helvetica Neue"/>
              <a:cs typeface="Helvetica Neue"/>
            </a:endParaRPr>
          </a:p>
        </p:txBody>
      </p:sp>
      <p:pic>
        <p:nvPicPr>
          <p:cNvPr id="2050" name="Picture 6" descr="glb-oceanblue-head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30400" y="158750"/>
            <a:ext cx="5283200" cy="852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Rectangle 7"/>
          <p:cNvSpPr>
            <a:spLocks noChangeArrowheads="1"/>
          </p:cNvSpPr>
          <p:nvPr/>
        </p:nvSpPr>
        <p:spPr bwMode="auto">
          <a:xfrm>
            <a:off x="-5634" y="5165406"/>
            <a:ext cx="9144000" cy="852488"/>
          </a:xfrm>
          <a:prstGeom prst="rect">
            <a:avLst/>
          </a:prstGeom>
          <a:noFill/>
          <a:ln w="9525">
            <a:noFill/>
            <a:miter lim="800000"/>
            <a:headEnd/>
            <a:tailEnd/>
          </a:ln>
          <a:effectLst/>
        </p:spPr>
        <p:txBody>
          <a:bodyPr lIns="101395" tIns="50697" rIns="101395" bIns="50697" anchor="t"/>
          <a:lstStyle/>
          <a:p>
            <a:pPr algn="ctr" defTabSz="1014413">
              <a:defRPr/>
            </a:pPr>
            <a:r>
              <a:rPr lang="en-US" sz="2400" dirty="0">
                <a:latin typeface="Helvetica Neue"/>
                <a:ea typeface="+mn-ea"/>
                <a:cs typeface="Helvetica Neue"/>
              </a:rPr>
              <a:t>Students studying their local environment </a:t>
            </a:r>
          </a:p>
          <a:p>
            <a:pPr algn="ctr" defTabSz="1014413">
              <a:defRPr/>
            </a:pPr>
            <a:r>
              <a:rPr lang="en-US" sz="2400" dirty="0">
                <a:latin typeface="Helvetica Neue"/>
                <a:ea typeface="+mn-ea"/>
                <a:cs typeface="Helvetica Neue"/>
              </a:rPr>
              <a:t>to better understand Earth System Science</a:t>
            </a:r>
          </a:p>
        </p:txBody>
      </p:sp>
      <p:pic>
        <p:nvPicPr>
          <p:cNvPr id="4" name="Picture 3" descr="globe.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52118" y="1232158"/>
            <a:ext cx="5039764" cy="3724701"/>
          </a:xfrm>
          <a:prstGeom prst="rect">
            <a:avLst/>
          </a:prstGeom>
        </p:spPr>
      </p:pic>
    </p:spTree>
    <p:extLst>
      <p:ext uri="{BB962C8B-B14F-4D97-AF65-F5344CB8AC3E}">
        <p14:creationId xmlns:p14="http://schemas.microsoft.com/office/powerpoint/2010/main" val="1065401172"/>
      </p:ext>
    </p:extLst>
  </p:cSld>
  <p:clrMapOvr>
    <a:masterClrMapping/>
  </p:clrMapOvr>
  <p:transition advTm="25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F6F241-1DC0-D34C-9710-1DA769EF754A}" type="slidenum">
              <a:rPr lang="en-US" smtClean="0"/>
              <a:t>27</a:t>
            </a:fld>
            <a:endParaRPr lang="en-US"/>
          </a:p>
        </p:txBody>
      </p:sp>
      <p:pic>
        <p:nvPicPr>
          <p:cNvPr id="4" name="Picture 3" descr="cloudapp.ti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3600" y="1075721"/>
            <a:ext cx="7493000" cy="4706557"/>
          </a:xfrm>
          <a:prstGeom prst="rect">
            <a:avLst/>
          </a:prstGeom>
        </p:spPr>
      </p:pic>
      <p:sp>
        <p:nvSpPr>
          <p:cNvPr id="5" name="TextBox 4">
            <a:extLst>
              <a:ext uri="{FF2B5EF4-FFF2-40B4-BE49-F238E27FC236}">
                <a16:creationId xmlns:a16="http://schemas.microsoft.com/office/drawing/2014/main" id="{79DEA24B-592E-4A4E-8DF6-3F723D296505}"/>
              </a:ext>
            </a:extLst>
          </p:cNvPr>
          <p:cNvSpPr txBox="1"/>
          <p:nvPr/>
        </p:nvSpPr>
        <p:spPr>
          <a:xfrm>
            <a:off x="0" y="6051552"/>
            <a:ext cx="9144000" cy="954107"/>
          </a:xfrm>
          <a:prstGeom prst="rect">
            <a:avLst/>
          </a:prstGeom>
          <a:noFill/>
        </p:spPr>
        <p:txBody>
          <a:bodyPr wrap="square" rtlCol="0">
            <a:spAutoFit/>
          </a:bodyPr>
          <a:lstStyle/>
          <a:p>
            <a:pPr algn="ctr"/>
            <a:r>
              <a:rPr lang="en-US" sz="2800" dirty="0">
                <a:latin typeface="Helvetica Neue" panose="02000503000000020004" pitchFamily="2" charset="0"/>
                <a:ea typeface="Helvetica Neue" panose="02000503000000020004" pitchFamily="2" charset="0"/>
                <a:cs typeface="Helvetica Neue" panose="02000503000000020004" pitchFamily="2" charset="0"/>
                <a:hlinkClick r:id="rId4"/>
              </a:rPr>
              <a:t>https://observer.globe.gov/</a:t>
            </a:r>
            <a:br>
              <a:rPr lang="en-US" sz="2800" dirty="0">
                <a:latin typeface="Helvetica Neue" panose="02000503000000020004" pitchFamily="2" charset="0"/>
                <a:ea typeface="Helvetica Neue" panose="02000503000000020004" pitchFamily="2" charset="0"/>
                <a:cs typeface="Helvetica Neue" panose="02000503000000020004" pitchFamily="2" charset="0"/>
                <a:hlinkClick r:id="rId4"/>
              </a:rPr>
            </a:br>
            <a:endParaRPr lang="en-US" sz="28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6566116D-2DAB-B747-A8ED-66D09434B341}"/>
              </a:ext>
            </a:extLst>
          </p:cNvPr>
          <p:cNvSpPr txBox="1"/>
          <p:nvPr/>
        </p:nvSpPr>
        <p:spPr>
          <a:xfrm>
            <a:off x="863600" y="165100"/>
            <a:ext cx="7493000" cy="584776"/>
          </a:xfrm>
          <a:prstGeom prst="rect">
            <a:avLst/>
          </a:prstGeom>
          <a:noFill/>
        </p:spPr>
        <p:txBody>
          <a:bodyPr wrap="square" rtlCol="0">
            <a:spAutoFit/>
          </a:bodyPr>
          <a:lstStyle/>
          <a:p>
            <a:pPr algn="ctr"/>
            <a:r>
              <a:rPr lang="en-US" sz="3200" dirty="0">
                <a:latin typeface="Helvetica Neue Medium"/>
                <a:cs typeface="Helvetica Neue Medium"/>
              </a:rPr>
              <a:t>GLOBE Observer</a:t>
            </a:r>
          </a:p>
        </p:txBody>
      </p:sp>
    </p:spTree>
    <p:extLst>
      <p:ext uri="{BB962C8B-B14F-4D97-AF65-F5344CB8AC3E}">
        <p14:creationId xmlns:p14="http://schemas.microsoft.com/office/powerpoint/2010/main" val="30707714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advClick="0" advTm="5000">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9259"/>
            <a:ext cx="8229600" cy="2515683"/>
          </a:xfrm>
        </p:spPr>
        <p:txBody>
          <a:bodyPr>
            <a:normAutofit/>
          </a:bodyPr>
          <a:lstStyle/>
          <a:p>
            <a:br>
              <a:rPr lang="en-US" sz="3100" dirty="0"/>
            </a:br>
            <a:endParaRPr lang="en-US" dirty="0"/>
          </a:p>
        </p:txBody>
      </p:sp>
      <p:sp>
        <p:nvSpPr>
          <p:cNvPr id="4" name="Text Placeholder 3"/>
          <p:cNvSpPr>
            <a:spLocks noGrp="1"/>
          </p:cNvSpPr>
          <p:nvPr>
            <p:ph type="body" idx="1"/>
          </p:nvPr>
        </p:nvSpPr>
        <p:spPr>
          <a:xfrm>
            <a:off x="19050" y="5986217"/>
            <a:ext cx="9105900" cy="552314"/>
          </a:xfrm>
        </p:spPr>
        <p:txBody>
          <a:bodyPr>
            <a:normAutofit/>
          </a:bodyPr>
          <a:lstStyle/>
          <a:p>
            <a:pPr algn="ctr"/>
            <a:r>
              <a:rPr lang="en-US" sz="2800" b="0" dirty="0">
                <a:latin typeface="Helvetica Neue" panose="02000503000000020004" pitchFamily="2" charset="0"/>
                <a:ea typeface="Helvetica Neue" panose="02000503000000020004" pitchFamily="2" charset="0"/>
                <a:cs typeface="Helvetica Neue" panose="02000503000000020004" pitchFamily="2" charset="0"/>
                <a:hlinkClick r:id="rId3"/>
              </a:rPr>
              <a:t>https://science.nasa.gov/citizenscience</a:t>
            </a:r>
            <a:r>
              <a:rPr lang="en-US" sz="2800" b="0" dirty="0">
                <a:latin typeface="Helvetica Neue" panose="02000503000000020004" pitchFamily="2" charset="0"/>
                <a:ea typeface="Helvetica Neue" panose="02000503000000020004" pitchFamily="2" charset="0"/>
                <a:cs typeface="Helvetica Neue" panose="02000503000000020004" pitchFamily="2" charset="0"/>
              </a:rPr>
              <a:t> </a:t>
            </a:r>
          </a:p>
        </p:txBody>
      </p:sp>
      <p:sp>
        <p:nvSpPr>
          <p:cNvPr id="2" name="Slide Number Placeholder 1"/>
          <p:cNvSpPr>
            <a:spLocks noGrp="1"/>
          </p:cNvSpPr>
          <p:nvPr>
            <p:ph type="sldNum" sz="quarter" idx="12"/>
          </p:nvPr>
        </p:nvSpPr>
        <p:spPr/>
        <p:txBody>
          <a:bodyPr/>
          <a:lstStyle/>
          <a:p>
            <a:fld id="{9EF6F241-1DC0-D34C-9710-1DA769EF754A}" type="slidenum">
              <a:rPr lang="en-US" smtClean="0"/>
              <a:t>28</a:t>
            </a:fld>
            <a:endParaRPr lang="en-US"/>
          </a:p>
        </p:txBody>
      </p:sp>
      <p:sp>
        <p:nvSpPr>
          <p:cNvPr id="13" name="TextBox 12">
            <a:extLst>
              <a:ext uri="{FF2B5EF4-FFF2-40B4-BE49-F238E27FC236}">
                <a16:creationId xmlns:a16="http://schemas.microsoft.com/office/drawing/2014/main" id="{D6FD2C55-4BDD-0943-877B-496A547E6B5D}"/>
              </a:ext>
            </a:extLst>
          </p:cNvPr>
          <p:cNvSpPr txBox="1"/>
          <p:nvPr/>
        </p:nvSpPr>
        <p:spPr>
          <a:xfrm>
            <a:off x="863600" y="165100"/>
            <a:ext cx="7493000" cy="584776"/>
          </a:xfrm>
          <a:prstGeom prst="rect">
            <a:avLst/>
          </a:prstGeom>
          <a:noFill/>
        </p:spPr>
        <p:txBody>
          <a:bodyPr wrap="square" rtlCol="0">
            <a:spAutoFit/>
          </a:bodyPr>
          <a:lstStyle/>
          <a:p>
            <a:pPr algn="ctr"/>
            <a:r>
              <a:rPr lang="en-US" sz="3200" dirty="0">
                <a:latin typeface="Helvetica Neue Medium"/>
                <a:cs typeface="Helvetica Neue Medium"/>
              </a:rPr>
              <a:t>Citizen Science</a:t>
            </a:r>
          </a:p>
        </p:txBody>
      </p:sp>
      <p:pic>
        <p:nvPicPr>
          <p:cNvPr id="6" name="Picture 5">
            <a:extLst>
              <a:ext uri="{FF2B5EF4-FFF2-40B4-BE49-F238E27FC236}">
                <a16:creationId xmlns:a16="http://schemas.microsoft.com/office/drawing/2014/main" id="{343E73E2-2FE6-8949-A65C-6EA7C40C65A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62290" y="895208"/>
            <a:ext cx="6851268" cy="5026257"/>
          </a:xfrm>
          <a:prstGeom prst="rect">
            <a:avLst/>
          </a:prstGeom>
        </p:spPr>
      </p:pic>
    </p:spTree>
    <p:extLst>
      <p:ext uri="{BB962C8B-B14F-4D97-AF65-F5344CB8AC3E}">
        <p14:creationId xmlns:p14="http://schemas.microsoft.com/office/powerpoint/2010/main" val="7536875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advClick="0" advTm="5000">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2C8F83-D6E2-DA40-969C-B21D176CADCE}"/>
              </a:ext>
            </a:extLst>
          </p:cNvPr>
          <p:cNvSpPr>
            <a:spLocks noGrp="1"/>
          </p:cNvSpPr>
          <p:nvPr>
            <p:ph type="sldNum" sz="quarter" idx="12"/>
          </p:nvPr>
        </p:nvSpPr>
        <p:spPr/>
        <p:txBody>
          <a:bodyPr/>
          <a:lstStyle/>
          <a:p>
            <a:fld id="{9EF6F241-1DC0-D34C-9710-1DA769EF754A}" type="slidenum">
              <a:rPr lang="en-US" smtClean="0"/>
              <a:t>29</a:t>
            </a:fld>
            <a:endParaRPr lang="en-US"/>
          </a:p>
        </p:txBody>
      </p:sp>
      <p:pic>
        <p:nvPicPr>
          <p:cNvPr id="3" name="Picture 2">
            <a:extLst>
              <a:ext uri="{FF2B5EF4-FFF2-40B4-BE49-F238E27FC236}">
                <a16:creationId xmlns:a16="http://schemas.microsoft.com/office/drawing/2014/main" id="{A6A226D4-6AF2-4A4C-9B9A-5D5CAF3CC1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1934" y="311925"/>
            <a:ext cx="5300133" cy="5300133"/>
          </a:xfrm>
          <a:prstGeom prst="rect">
            <a:avLst/>
          </a:prstGeom>
        </p:spPr>
      </p:pic>
      <p:sp>
        <p:nvSpPr>
          <p:cNvPr id="5" name="TextBox 4">
            <a:extLst>
              <a:ext uri="{FF2B5EF4-FFF2-40B4-BE49-F238E27FC236}">
                <a16:creationId xmlns:a16="http://schemas.microsoft.com/office/drawing/2014/main" id="{B850F2D8-F40A-B941-9617-FD16DC2ABBA2}"/>
              </a:ext>
            </a:extLst>
          </p:cNvPr>
          <p:cNvSpPr txBox="1"/>
          <p:nvPr/>
        </p:nvSpPr>
        <p:spPr>
          <a:xfrm>
            <a:off x="1028700" y="5815079"/>
            <a:ext cx="7086601" cy="92333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We hope you find this introduction to NASA resources to be useful. </a:t>
            </a:r>
            <a:r>
              <a:rPr lang="en-US" sz="1800" b="0" i="0" kern="1200" dirty="0">
                <a:solidFill>
                  <a:schemeClr val="tx1"/>
                </a:solidFill>
                <a:effectLst/>
                <a:latin typeface="Helvetica Neue" panose="02000503000000020004" pitchFamily="2" charset="0"/>
                <a:ea typeface="+mn-ea"/>
                <a:cs typeface="+mn-cs"/>
              </a:rPr>
              <a:t>Reach out to us if you have questions or ideas! </a:t>
            </a:r>
            <a:r>
              <a:rPr lang="en-US" sz="1800" b="0" i="0" kern="1200" dirty="0" err="1">
                <a:solidFill>
                  <a:schemeClr val="tx1"/>
                </a:solidFill>
                <a:effectLst/>
                <a:latin typeface="Helvetica Neue" panose="02000503000000020004" pitchFamily="2" charset="0"/>
                <a:ea typeface="+mn-ea"/>
                <a:cs typeface="+mn-cs"/>
              </a:rPr>
              <a:t>admin@earthtosky.org</a:t>
            </a:r>
            <a:endParaRPr lang="en-US" sz="1800" b="0" i="0" kern="1200" dirty="0">
              <a:solidFill>
                <a:schemeClr val="tx1"/>
              </a:solidFill>
              <a:effectLst/>
              <a:latin typeface="Helvetica Neue" panose="02000503000000020004" pitchFamily="2" charset="0"/>
              <a:ea typeface="+mn-ea"/>
              <a:cs typeface="+mn-cs"/>
            </a:endParaRPr>
          </a:p>
        </p:txBody>
      </p:sp>
    </p:spTree>
    <p:extLst>
      <p:ext uri="{BB962C8B-B14F-4D97-AF65-F5344CB8AC3E}">
        <p14:creationId xmlns:p14="http://schemas.microsoft.com/office/powerpoint/2010/main" val="38356497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advClick="0" advTm="5000">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FFACC3A-5DF3-AB47-B614-E74507B673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626003"/>
          </a:xfrm>
          <a:prstGeom prst="rect">
            <a:avLst/>
          </a:prstGeom>
        </p:spPr>
      </p:pic>
      <p:sp>
        <p:nvSpPr>
          <p:cNvPr id="4" name="Slide Number Placeholder 3"/>
          <p:cNvSpPr>
            <a:spLocks noGrp="1"/>
          </p:cNvSpPr>
          <p:nvPr>
            <p:ph type="sldNum" sz="quarter" idx="12"/>
          </p:nvPr>
        </p:nvSpPr>
        <p:spPr/>
        <p:txBody>
          <a:bodyPr/>
          <a:lstStyle/>
          <a:p>
            <a:fld id="{9EF6F241-1DC0-D34C-9710-1DA769EF754A}" type="slidenum">
              <a:rPr lang="en-US" smtClean="0"/>
              <a:t>3</a:t>
            </a:fld>
            <a:endParaRPr lang="en-US"/>
          </a:p>
        </p:txBody>
      </p:sp>
      <p:sp>
        <p:nvSpPr>
          <p:cNvPr id="10" name="TextBox 9">
            <a:extLst>
              <a:ext uri="{FF2B5EF4-FFF2-40B4-BE49-F238E27FC236}">
                <a16:creationId xmlns:a16="http://schemas.microsoft.com/office/drawing/2014/main" id="{AB44786A-C65B-F349-A560-C24DB70552BA}"/>
              </a:ext>
            </a:extLst>
          </p:cNvPr>
          <p:cNvSpPr txBox="1"/>
          <p:nvPr/>
        </p:nvSpPr>
        <p:spPr>
          <a:xfrm>
            <a:off x="1744409" y="6015692"/>
            <a:ext cx="5655183" cy="523220"/>
          </a:xfrm>
          <a:prstGeom prst="rect">
            <a:avLst/>
          </a:prstGeom>
          <a:noFill/>
        </p:spPr>
        <p:txBody>
          <a:bodyPr wrap="square" rtlCol="0">
            <a:spAutoFit/>
          </a:bodyPr>
          <a:lstStyle/>
          <a:p>
            <a:pPr algn="ctr"/>
            <a:r>
              <a:rPr lang="en-US" sz="2800" spc="150" dirty="0">
                <a:solidFill>
                  <a:schemeClr val="bg1">
                    <a:lumMod val="95000"/>
                  </a:schemeClr>
                </a:solidFill>
                <a:latin typeface="Helvetica Neue" panose="02000503000000020004" pitchFamily="2" charset="0"/>
                <a:ea typeface="Helvetica Neue Medium" panose="02000503000000020004" pitchFamily="2" charset="0"/>
                <a:cs typeface="Helvetica Neue Medium" panose="02000503000000020004" pitchFamily="2" charset="0"/>
              </a:rPr>
              <a:t>https://</a:t>
            </a:r>
            <a:r>
              <a:rPr lang="en-US" sz="2800" spc="150" dirty="0" err="1">
                <a:solidFill>
                  <a:schemeClr val="bg1">
                    <a:lumMod val="95000"/>
                  </a:schemeClr>
                </a:solidFill>
                <a:latin typeface="Helvetica Neue" panose="02000503000000020004" pitchFamily="2" charset="0"/>
                <a:ea typeface="Helvetica Neue Medium" panose="02000503000000020004" pitchFamily="2" charset="0"/>
                <a:cs typeface="Helvetica Neue Medium" panose="02000503000000020004" pitchFamily="2" charset="0"/>
              </a:rPr>
              <a:t>earthtosky.org</a:t>
            </a:r>
            <a:endParaRPr lang="en-US" sz="2800" spc="150" dirty="0">
              <a:solidFill>
                <a:schemeClr val="bg1">
                  <a:lumMod val="95000"/>
                </a:schemeClr>
              </a:solidFill>
              <a:latin typeface="Helvetica Neue" panose="02000503000000020004" pitchFamily="2" charset="0"/>
              <a:ea typeface="Helvetica Neue Medium" panose="02000503000000020004" pitchFamily="2" charset="0"/>
              <a:cs typeface="Helvetica Neue Medium" panose="02000503000000020004" pitchFamily="2" charset="0"/>
            </a:endParaRPr>
          </a:p>
        </p:txBody>
      </p:sp>
      <p:sp>
        <p:nvSpPr>
          <p:cNvPr id="11" name="Oval 10">
            <a:extLst>
              <a:ext uri="{FF2B5EF4-FFF2-40B4-BE49-F238E27FC236}">
                <a16:creationId xmlns:a16="http://schemas.microsoft.com/office/drawing/2014/main" id="{FDCF6975-9A81-FC42-956C-1B5BE5C0D819}"/>
              </a:ext>
            </a:extLst>
          </p:cNvPr>
          <p:cNvSpPr/>
          <p:nvPr/>
        </p:nvSpPr>
        <p:spPr>
          <a:xfrm>
            <a:off x="6699495" y="384313"/>
            <a:ext cx="986765" cy="576620"/>
          </a:xfrm>
          <a:prstGeom prst="ellipse">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Neue" panose="02000503000000020004" pitchFamily="2" charset="0"/>
            </a:endParaRPr>
          </a:p>
        </p:txBody>
      </p:sp>
    </p:spTree>
    <p:extLst>
      <p:ext uri="{BB962C8B-B14F-4D97-AF65-F5344CB8AC3E}">
        <p14:creationId xmlns:p14="http://schemas.microsoft.com/office/powerpoint/2010/main" val="38168778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advClick="0" advTm="5000">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07B47-7C1E-0D49-8EEE-26BB1064F301}"/>
              </a:ext>
            </a:extLst>
          </p:cNvPr>
          <p:cNvSpPr>
            <a:spLocks noGrp="1"/>
          </p:cNvSpPr>
          <p:nvPr>
            <p:ph type="title"/>
          </p:nvPr>
        </p:nvSpPr>
        <p:spPr/>
        <p:txBody>
          <a:bodyPr>
            <a:normAutofit fontScale="90000"/>
          </a:bodyPr>
          <a:lstStyle/>
          <a:p>
            <a:r>
              <a:rPr lang="en-US" dirty="0"/>
              <a:t>Selected NASA Science Content, Visuals and Interactives</a:t>
            </a:r>
          </a:p>
        </p:txBody>
      </p:sp>
      <p:sp>
        <p:nvSpPr>
          <p:cNvPr id="5" name="Text Placeholder 4">
            <a:extLst>
              <a:ext uri="{FF2B5EF4-FFF2-40B4-BE49-F238E27FC236}">
                <a16:creationId xmlns:a16="http://schemas.microsoft.com/office/drawing/2014/main" id="{7CC5161C-5E1A-A347-AE66-B576A4BBEC56}"/>
              </a:ext>
            </a:extLst>
          </p:cNvPr>
          <p:cNvSpPr>
            <a:spLocks noGrp="1"/>
          </p:cNvSpPr>
          <p:nvPr>
            <p:ph type="body" idx="1"/>
          </p:nvPr>
        </p:nvSpPr>
        <p:spPr/>
        <p:txBody>
          <a:bodyPr/>
          <a:lstStyle/>
          <a:p>
            <a:r>
              <a:rPr lang="en-US" b="0" dirty="0">
                <a:latin typeface="Helvetica Neue Medium" panose="02000503000000020004" pitchFamily="2" charset="0"/>
                <a:ea typeface="Helvetica Neue Medium" panose="02000503000000020004" pitchFamily="2" charset="0"/>
                <a:cs typeface="Helvetica Neue Medium" panose="02000503000000020004" pitchFamily="2" charset="0"/>
              </a:rPr>
              <a:t>Content and Visuals</a:t>
            </a:r>
          </a:p>
        </p:txBody>
      </p:sp>
      <p:sp>
        <p:nvSpPr>
          <p:cNvPr id="3" name="Content Placeholder 2">
            <a:extLst>
              <a:ext uri="{FF2B5EF4-FFF2-40B4-BE49-F238E27FC236}">
                <a16:creationId xmlns:a16="http://schemas.microsoft.com/office/drawing/2014/main" id="{339DA345-276D-9243-AC88-590535C398FA}"/>
              </a:ext>
            </a:extLst>
          </p:cNvPr>
          <p:cNvSpPr>
            <a:spLocks noGrp="1"/>
          </p:cNvSpPr>
          <p:nvPr>
            <p:ph sz="half" idx="2"/>
          </p:nvPr>
        </p:nvSpPr>
        <p:spPr/>
        <p:txBody>
          <a:bodyPr>
            <a:normAutofit fontScale="92500" lnSpcReduction="10000"/>
          </a:bodyPr>
          <a:lstStyle/>
          <a:p>
            <a:r>
              <a:rPr lang="en-US" dirty="0"/>
              <a:t>Earth Observatory</a:t>
            </a:r>
          </a:p>
          <a:p>
            <a:r>
              <a:rPr lang="en-US" dirty="0"/>
              <a:t>Scientific Visualization Studio</a:t>
            </a:r>
          </a:p>
          <a:p>
            <a:r>
              <a:rPr lang="en-US" dirty="0"/>
              <a:t>NASA Climate </a:t>
            </a:r>
          </a:p>
          <a:p>
            <a:r>
              <a:rPr lang="en-US" dirty="0"/>
              <a:t>NASA Sea Level </a:t>
            </a:r>
          </a:p>
          <a:p>
            <a:r>
              <a:rPr lang="en-US" dirty="0"/>
              <a:t>Science at NASA – Earth</a:t>
            </a:r>
          </a:p>
          <a:p>
            <a:r>
              <a:rPr lang="en-US" dirty="0"/>
              <a:t>Worldview</a:t>
            </a:r>
          </a:p>
          <a:p>
            <a:r>
              <a:rPr lang="en-US" dirty="0"/>
              <a:t>Landsat (make a GIF)</a:t>
            </a:r>
          </a:p>
          <a:p>
            <a:endParaRPr lang="en-US" dirty="0"/>
          </a:p>
        </p:txBody>
      </p:sp>
      <p:sp>
        <p:nvSpPr>
          <p:cNvPr id="6" name="Text Placeholder 5">
            <a:extLst>
              <a:ext uri="{FF2B5EF4-FFF2-40B4-BE49-F238E27FC236}">
                <a16:creationId xmlns:a16="http://schemas.microsoft.com/office/drawing/2014/main" id="{460B666A-6B38-164E-BFBE-68D852EDC3B9}"/>
              </a:ext>
            </a:extLst>
          </p:cNvPr>
          <p:cNvSpPr>
            <a:spLocks noGrp="1"/>
          </p:cNvSpPr>
          <p:nvPr>
            <p:ph type="body" sz="quarter" idx="3"/>
          </p:nvPr>
        </p:nvSpPr>
        <p:spPr/>
        <p:txBody>
          <a:bodyPr/>
          <a:lstStyle/>
          <a:p>
            <a:r>
              <a:rPr lang="en-US" b="0" dirty="0">
                <a:latin typeface="Helvetica Neue Medium" panose="02000503000000020004" pitchFamily="2" charset="0"/>
                <a:ea typeface="Helvetica Neue Medium" panose="02000503000000020004" pitchFamily="2" charset="0"/>
                <a:cs typeface="Helvetica Neue Medium" panose="02000503000000020004" pitchFamily="2" charset="0"/>
              </a:rPr>
              <a:t>More!!</a:t>
            </a:r>
          </a:p>
        </p:txBody>
      </p:sp>
      <p:sp>
        <p:nvSpPr>
          <p:cNvPr id="7" name="Content Placeholder 6">
            <a:extLst>
              <a:ext uri="{FF2B5EF4-FFF2-40B4-BE49-F238E27FC236}">
                <a16:creationId xmlns:a16="http://schemas.microsoft.com/office/drawing/2014/main" id="{4F62272B-1092-5E43-9D9A-389E4C9251B4}"/>
              </a:ext>
            </a:extLst>
          </p:cNvPr>
          <p:cNvSpPr>
            <a:spLocks noGrp="1"/>
          </p:cNvSpPr>
          <p:nvPr>
            <p:ph sz="quarter" idx="4"/>
          </p:nvPr>
        </p:nvSpPr>
        <p:spPr/>
        <p:txBody>
          <a:bodyPr>
            <a:normAutofit fontScale="92500" lnSpcReduction="10000"/>
          </a:bodyPr>
          <a:lstStyle/>
          <a:p>
            <a:r>
              <a:rPr lang="en-US" dirty="0"/>
              <a:t>NASA Earth Main Page</a:t>
            </a:r>
          </a:p>
          <a:p>
            <a:r>
              <a:rPr lang="en-US" dirty="0"/>
              <a:t>Still Images – satellite and astronaut photos</a:t>
            </a:r>
          </a:p>
          <a:p>
            <a:r>
              <a:rPr lang="en-US" dirty="0"/>
              <a:t>Interactives</a:t>
            </a:r>
          </a:p>
          <a:p>
            <a:r>
              <a:rPr lang="en-US" dirty="0"/>
              <a:t>Social Media</a:t>
            </a:r>
          </a:p>
          <a:p>
            <a:r>
              <a:rPr lang="en-US" dirty="0"/>
              <a:t>GLOBE Observer </a:t>
            </a:r>
          </a:p>
          <a:p>
            <a:r>
              <a:rPr lang="en-US" dirty="0"/>
              <a:t>Citizen Science</a:t>
            </a:r>
          </a:p>
          <a:p>
            <a:r>
              <a:rPr lang="en-US" dirty="0"/>
              <a:t>Wavelength</a:t>
            </a:r>
          </a:p>
          <a:p>
            <a:r>
              <a:rPr lang="en-US" dirty="0"/>
              <a:t>NOAA</a:t>
            </a:r>
          </a:p>
          <a:p>
            <a:r>
              <a:rPr lang="en-US" dirty="0"/>
              <a:t>Climate Assessment</a:t>
            </a:r>
          </a:p>
          <a:p>
            <a:endParaRPr lang="en-US" dirty="0"/>
          </a:p>
        </p:txBody>
      </p:sp>
      <p:sp>
        <p:nvSpPr>
          <p:cNvPr id="4" name="Slide Number Placeholder 3">
            <a:extLst>
              <a:ext uri="{FF2B5EF4-FFF2-40B4-BE49-F238E27FC236}">
                <a16:creationId xmlns:a16="http://schemas.microsoft.com/office/drawing/2014/main" id="{F65D5579-96FD-FD45-9B33-5B188760DE2E}"/>
              </a:ext>
            </a:extLst>
          </p:cNvPr>
          <p:cNvSpPr>
            <a:spLocks noGrp="1"/>
          </p:cNvSpPr>
          <p:nvPr>
            <p:ph type="sldNum" sz="quarter" idx="12"/>
          </p:nvPr>
        </p:nvSpPr>
        <p:spPr/>
        <p:txBody>
          <a:bodyPr/>
          <a:lstStyle/>
          <a:p>
            <a:fld id="{9EF6F241-1DC0-D34C-9710-1DA769EF754A}" type="slidenum">
              <a:rPr lang="en-US" smtClean="0">
                <a:solidFill>
                  <a:schemeClr val="tx1"/>
                </a:solidFill>
              </a:rPr>
              <a:t>4</a:t>
            </a:fld>
            <a:endParaRPr lang="en-US">
              <a:solidFill>
                <a:schemeClr val="tx1"/>
              </a:solidFill>
            </a:endParaRPr>
          </a:p>
        </p:txBody>
      </p:sp>
    </p:spTree>
    <p:extLst>
      <p:ext uri="{BB962C8B-B14F-4D97-AF65-F5344CB8AC3E}">
        <p14:creationId xmlns:p14="http://schemas.microsoft.com/office/powerpoint/2010/main" val="20928834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advClick="0" advTm="5000">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A48D89-FE08-D440-96B5-D918D857883B}"/>
              </a:ext>
            </a:extLst>
          </p:cNvPr>
          <p:cNvSpPr txBox="1"/>
          <p:nvPr/>
        </p:nvSpPr>
        <p:spPr>
          <a:xfrm>
            <a:off x="1772644" y="6025634"/>
            <a:ext cx="5598712" cy="523220"/>
          </a:xfrm>
          <a:prstGeom prst="rect">
            <a:avLst/>
          </a:prstGeom>
          <a:noFill/>
        </p:spPr>
        <p:txBody>
          <a:bodyPr wrap="none" rtlCol="0">
            <a:spAutoFit/>
          </a:bodyPr>
          <a:lstStyle/>
          <a:p>
            <a:r>
              <a:rPr lang="en-US" sz="2800" dirty="0">
                <a:latin typeface="Helvetica Neue" panose="02000503000000020004" pitchFamily="2" charset="0"/>
                <a:ea typeface="Helvetica Neue" panose="02000503000000020004" pitchFamily="2" charset="0"/>
                <a:cs typeface="Helvetica Neue" panose="02000503000000020004" pitchFamily="2" charset="0"/>
                <a:hlinkClick r:id="rId3"/>
              </a:rPr>
              <a:t>https://</a:t>
            </a:r>
            <a:r>
              <a:rPr lang="en-US" sz="2800" dirty="0" err="1">
                <a:latin typeface="Helvetica Neue" panose="02000503000000020004" pitchFamily="2" charset="0"/>
                <a:ea typeface="Helvetica Neue" panose="02000503000000020004" pitchFamily="2" charset="0"/>
                <a:cs typeface="Helvetica Neue" panose="02000503000000020004" pitchFamily="2" charset="0"/>
                <a:hlinkClick r:id="rId3"/>
              </a:rPr>
              <a:t>earthobservatory.nasa.gov</a:t>
            </a:r>
            <a:endParaRPr lang="en-US" sz="28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Slide Number Placeholder 1"/>
          <p:cNvSpPr>
            <a:spLocks noGrp="1"/>
          </p:cNvSpPr>
          <p:nvPr>
            <p:ph type="sldNum" sz="quarter" idx="12"/>
          </p:nvPr>
        </p:nvSpPr>
        <p:spPr/>
        <p:txBody>
          <a:bodyPr/>
          <a:lstStyle/>
          <a:p>
            <a:fld id="{9EF6F241-1DC0-D34C-9710-1DA769EF754A}" type="slidenum">
              <a:rPr lang="en-US" smtClean="0"/>
              <a:t>5</a:t>
            </a:fld>
            <a:endParaRPr lang="en-US"/>
          </a:p>
        </p:txBody>
      </p:sp>
      <p:sp>
        <p:nvSpPr>
          <p:cNvPr id="4" name="TextBox 3"/>
          <p:cNvSpPr txBox="1"/>
          <p:nvPr/>
        </p:nvSpPr>
        <p:spPr>
          <a:xfrm>
            <a:off x="0" y="184127"/>
            <a:ext cx="9143999" cy="584775"/>
          </a:xfrm>
          <a:prstGeom prst="rect">
            <a:avLst/>
          </a:prstGeom>
          <a:noFill/>
        </p:spPr>
        <p:txBody>
          <a:bodyPr wrap="square" rtlCol="0">
            <a:spAutoFit/>
          </a:bodyPr>
          <a:lstStyle/>
          <a:p>
            <a:pPr algn="ctr"/>
            <a:r>
              <a:rPr lang="en-US" sz="3200" dirty="0">
                <a:latin typeface="Helvetica Neue Medium" panose="02000503000000020004" pitchFamily="2" charset="0"/>
                <a:ea typeface="Helvetica Neue Medium" panose="02000503000000020004" pitchFamily="2" charset="0"/>
                <a:cs typeface="Helvetica Neue Medium" panose="02000503000000020004" pitchFamily="2" charset="0"/>
              </a:rPr>
              <a:t>NASA Earth Observatory</a:t>
            </a:r>
          </a:p>
        </p:txBody>
      </p:sp>
      <p:pic>
        <p:nvPicPr>
          <p:cNvPr id="11" name="Picture 10">
            <a:extLst>
              <a:ext uri="{FF2B5EF4-FFF2-40B4-BE49-F238E27FC236}">
                <a16:creationId xmlns:a16="http://schemas.microsoft.com/office/drawing/2014/main" id="{40521286-8AD8-7944-8958-7FAC4A8A0A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9688" y="867919"/>
            <a:ext cx="7136294" cy="4866194"/>
          </a:xfrm>
          <a:prstGeom prst="rect">
            <a:avLst/>
          </a:prstGeom>
        </p:spPr>
      </p:pic>
      <p:sp>
        <p:nvSpPr>
          <p:cNvPr id="12" name="Oval 11">
            <a:extLst>
              <a:ext uri="{FF2B5EF4-FFF2-40B4-BE49-F238E27FC236}">
                <a16:creationId xmlns:a16="http://schemas.microsoft.com/office/drawing/2014/main" id="{7D24B822-98E5-E54B-A589-AEBFB745FC31}"/>
              </a:ext>
            </a:extLst>
          </p:cNvPr>
          <p:cNvSpPr/>
          <p:nvPr/>
        </p:nvSpPr>
        <p:spPr>
          <a:xfrm>
            <a:off x="1139689" y="1135380"/>
            <a:ext cx="1908312" cy="8001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Neue" panose="02000503000000020004" pitchFamily="2" charset="0"/>
            </a:endParaRPr>
          </a:p>
        </p:txBody>
      </p:sp>
    </p:spTree>
    <p:extLst>
      <p:ext uri="{BB962C8B-B14F-4D97-AF65-F5344CB8AC3E}">
        <p14:creationId xmlns:p14="http://schemas.microsoft.com/office/powerpoint/2010/main" val="27688786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advClick="0" advTm="5000">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ADDA72-B1D1-7346-835B-4ADB95A0ED7A}"/>
              </a:ext>
            </a:extLst>
          </p:cNvPr>
          <p:cNvSpPr>
            <a:spLocks noGrp="1"/>
          </p:cNvSpPr>
          <p:nvPr>
            <p:ph type="sldNum" sz="quarter" idx="12"/>
          </p:nvPr>
        </p:nvSpPr>
        <p:spPr/>
        <p:txBody>
          <a:bodyPr/>
          <a:lstStyle/>
          <a:p>
            <a:fld id="{9EF6F241-1DC0-D34C-9710-1DA769EF754A}" type="slidenum">
              <a:rPr lang="en-US" smtClean="0"/>
              <a:t>6</a:t>
            </a:fld>
            <a:endParaRPr lang="en-US"/>
          </a:p>
        </p:txBody>
      </p:sp>
      <p:pic>
        <p:nvPicPr>
          <p:cNvPr id="4" name="Picture 3">
            <a:extLst>
              <a:ext uri="{FF2B5EF4-FFF2-40B4-BE49-F238E27FC236}">
                <a16:creationId xmlns:a16="http://schemas.microsoft.com/office/drawing/2014/main" id="{93BFC993-7ECE-4C4E-89F4-E02CE89A0A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11382"/>
            <a:ext cx="9144000" cy="6235236"/>
          </a:xfrm>
          <a:prstGeom prst="rect">
            <a:avLst/>
          </a:prstGeom>
        </p:spPr>
      </p:pic>
    </p:spTree>
    <p:extLst>
      <p:ext uri="{BB962C8B-B14F-4D97-AF65-F5344CB8AC3E}">
        <p14:creationId xmlns:p14="http://schemas.microsoft.com/office/powerpoint/2010/main" val="27909708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advClick="0" advTm="5000">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9A40E6-7844-F44E-AFCF-7AFA1DE2841C}"/>
              </a:ext>
            </a:extLst>
          </p:cNvPr>
          <p:cNvSpPr>
            <a:spLocks noGrp="1"/>
          </p:cNvSpPr>
          <p:nvPr>
            <p:ph type="sldNum" sz="quarter" idx="12"/>
          </p:nvPr>
        </p:nvSpPr>
        <p:spPr/>
        <p:txBody>
          <a:bodyPr/>
          <a:lstStyle/>
          <a:p>
            <a:fld id="{9EF6F241-1DC0-D34C-9710-1DA769EF754A}" type="slidenum">
              <a:rPr lang="en-US" smtClean="0"/>
              <a:t>7</a:t>
            </a:fld>
            <a:endParaRPr lang="en-US"/>
          </a:p>
        </p:txBody>
      </p:sp>
      <p:pic>
        <p:nvPicPr>
          <p:cNvPr id="5" name="Picture 4">
            <a:extLst>
              <a:ext uri="{FF2B5EF4-FFF2-40B4-BE49-F238E27FC236}">
                <a16:creationId xmlns:a16="http://schemas.microsoft.com/office/drawing/2014/main" id="{86A8A7D0-C43E-6E43-90BE-810069BCCA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091" y="0"/>
            <a:ext cx="8411817" cy="5735965"/>
          </a:xfrm>
          <a:prstGeom prst="rect">
            <a:avLst/>
          </a:prstGeom>
        </p:spPr>
      </p:pic>
      <p:sp>
        <p:nvSpPr>
          <p:cNvPr id="7" name="TextBox 6">
            <a:extLst>
              <a:ext uri="{FF2B5EF4-FFF2-40B4-BE49-F238E27FC236}">
                <a16:creationId xmlns:a16="http://schemas.microsoft.com/office/drawing/2014/main" id="{ABEAEDB9-B8A6-8E4B-BE18-C3192E9B13B9}"/>
              </a:ext>
            </a:extLst>
          </p:cNvPr>
          <p:cNvSpPr txBox="1"/>
          <p:nvPr/>
        </p:nvSpPr>
        <p:spPr>
          <a:xfrm>
            <a:off x="251791" y="6057895"/>
            <a:ext cx="8241743" cy="461665"/>
          </a:xfrm>
          <a:prstGeom prst="rect">
            <a:avLst/>
          </a:prstGeom>
          <a:noFill/>
        </p:spPr>
        <p:txBody>
          <a:bodyPr wrap="none" rtlCol="0">
            <a:spAutoFit/>
          </a:bodyPr>
          <a:lstStyle/>
          <a:p>
            <a:r>
              <a:rPr lang="en-US" sz="2400" dirty="0">
                <a:latin typeface="Helvetica Neue" panose="02000503000000020004" pitchFamily="2" charset="0"/>
                <a:hlinkClick r:id="rId4"/>
              </a:rPr>
              <a:t>https://</a:t>
            </a:r>
            <a:r>
              <a:rPr lang="en-US" sz="2400" dirty="0" err="1">
                <a:latin typeface="Helvetica Neue" panose="02000503000000020004" pitchFamily="2" charset="0"/>
                <a:hlinkClick r:id="rId4"/>
              </a:rPr>
              <a:t>earthobservatory.nasa.gov</a:t>
            </a:r>
            <a:r>
              <a:rPr lang="en-US" sz="2400" dirty="0">
                <a:latin typeface="Helvetica Neue" panose="02000503000000020004" pitchFamily="2" charset="0"/>
                <a:hlinkClick r:id="rId4"/>
              </a:rPr>
              <a:t>/features/</a:t>
            </a:r>
            <a:r>
              <a:rPr lang="en-US" sz="2400" dirty="0" err="1">
                <a:latin typeface="Helvetica Neue" panose="02000503000000020004" pitchFamily="2" charset="0"/>
                <a:hlinkClick r:id="rId4"/>
              </a:rPr>
              <a:t>GlobalWarming</a:t>
            </a:r>
            <a:endParaRPr lang="en-US" sz="2400" dirty="0"/>
          </a:p>
        </p:txBody>
      </p:sp>
    </p:spTree>
    <p:extLst>
      <p:ext uri="{BB962C8B-B14F-4D97-AF65-F5344CB8AC3E}">
        <p14:creationId xmlns:p14="http://schemas.microsoft.com/office/powerpoint/2010/main" val="22174518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advClick="0" advTm="5000">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66018"/>
            <a:ext cx="9143999" cy="5268649"/>
          </a:xfrm>
        </p:spPr>
        <p:txBody>
          <a:bodyPr>
            <a:noAutofit/>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hlinkClick r:id="rId3"/>
              </a:rPr>
              <a:t>http://svs.gsfc.nasa.gov/</a:t>
            </a: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a:p>
            <a:pPr marL="400050" lvl="1" indent="0">
              <a:buNone/>
            </a:pPr>
            <a:r>
              <a:rPr lang="en-US" sz="2400" dirty="0">
                <a:latin typeface="Helvetica Neue" panose="02000503000000020004" pitchFamily="2" charset="0"/>
                <a:ea typeface="Helvetica Neue" panose="02000503000000020004" pitchFamily="2" charset="0"/>
                <a:cs typeface="Helvetica Neue" panose="02000503000000020004" pitchFamily="2" charset="0"/>
              </a:rPr>
              <a:t>Galleries: carbon and climate, climate essentials, ozone, etc.</a:t>
            </a:r>
          </a:p>
          <a:p>
            <a:pPr marL="400050" lvl="1" indent="0">
              <a:buNone/>
            </a:pPr>
            <a:r>
              <a:rPr lang="en-US" sz="2400" dirty="0" err="1">
                <a:latin typeface="Helvetica Neue" panose="02000503000000020004" pitchFamily="2" charset="0"/>
                <a:ea typeface="Helvetica Neue" panose="02000503000000020004" pitchFamily="2" charset="0"/>
                <a:cs typeface="Helvetica Neue" panose="02000503000000020004" pitchFamily="2" charset="0"/>
              </a:rPr>
              <a:t>Hyperwall</a:t>
            </a:r>
            <a:r>
              <a:rPr lang="en-US" sz="2400" dirty="0">
                <a:latin typeface="Helvetica Neue" panose="02000503000000020004" pitchFamily="2" charset="0"/>
                <a:ea typeface="Helvetica Neue" panose="02000503000000020004" pitchFamily="2" charset="0"/>
                <a:cs typeface="Helvetica Neue" panose="02000503000000020004" pitchFamily="2" charset="0"/>
              </a:rPr>
              <a:t> Presentations </a:t>
            </a:r>
          </a:p>
          <a:p>
            <a:pPr marL="400050" lvl="1" indent="0">
              <a:buNone/>
            </a:pPr>
            <a:r>
              <a:rPr lang="en-US" sz="2400" dirty="0">
                <a:latin typeface="Helvetica Neue" panose="02000503000000020004" pitchFamily="2" charset="0"/>
                <a:ea typeface="Helvetica Neue" panose="02000503000000020004" pitchFamily="2" charset="0"/>
                <a:cs typeface="Helvetica Neue" panose="02000503000000020004" pitchFamily="2" charset="0"/>
              </a:rPr>
              <a:t>Goddard Media Studio for narrated movies</a:t>
            </a:r>
          </a:p>
          <a:p>
            <a:pPr marL="400050" lvl="1" indent="0">
              <a:buNone/>
            </a:pP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a:p>
            <a:r>
              <a:rPr lang="en-US" sz="2400" dirty="0">
                <a:latin typeface="Helvetica Neue" panose="02000503000000020004" pitchFamily="2" charset="0"/>
                <a:ea typeface="Helvetica Neue" panose="02000503000000020004" pitchFamily="2" charset="0"/>
                <a:cs typeface="Helvetica Neue" panose="02000503000000020004" pitchFamily="2" charset="0"/>
              </a:rPr>
              <a:t>SVS Climate Essentials Gallery  </a:t>
            </a:r>
            <a:r>
              <a:rPr lang="en-US" sz="2400" dirty="0">
                <a:latin typeface="Helvetica Neue" panose="02000503000000020004" pitchFamily="2" charset="0"/>
                <a:ea typeface="Helvetica Neue" panose="02000503000000020004" pitchFamily="2" charset="0"/>
                <a:cs typeface="Helvetica Neue" panose="02000503000000020004" pitchFamily="2" charset="0"/>
                <a:hlinkClick r:id="rId4"/>
              </a:rPr>
              <a:t>http://svs.gsfc.nasa.gov/Gallery/ClimateEssentials.html</a:t>
            </a: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r>
              <a:rPr lang="en-US" sz="2400" dirty="0">
                <a:latin typeface="Helvetica Neue" panose="02000503000000020004" pitchFamily="2" charset="0"/>
                <a:ea typeface="Helvetica Neue" panose="02000503000000020004" pitchFamily="2" charset="0"/>
                <a:cs typeface="Helvetica Neue" panose="02000503000000020004" pitchFamily="2" charset="0"/>
              </a:rPr>
              <a:t>The Viz Tour is amazing, with links at end to the videos included</a:t>
            </a:r>
          </a:p>
          <a:p>
            <a:pPr marL="0" indent="0" algn="ctr">
              <a:buNone/>
            </a:pPr>
            <a:r>
              <a:rPr lang="en-US" sz="2400" dirty="0">
                <a:latin typeface="Helvetica Neue" panose="02000503000000020004" pitchFamily="2" charset="0"/>
                <a:ea typeface="Helvetica Neue" panose="02000503000000020004" pitchFamily="2" charset="0"/>
                <a:cs typeface="Helvetica Neue" panose="02000503000000020004" pitchFamily="2" charset="0"/>
                <a:hlinkClick r:id="rId5"/>
              </a:rPr>
              <a:t>https://</a:t>
            </a:r>
            <a:r>
              <a:rPr lang="en-US" sz="2400" dirty="0" err="1">
                <a:latin typeface="Helvetica Neue" panose="02000503000000020004" pitchFamily="2" charset="0"/>
                <a:ea typeface="Helvetica Neue" panose="02000503000000020004" pitchFamily="2" charset="0"/>
                <a:cs typeface="Helvetica Neue" panose="02000503000000020004" pitchFamily="2" charset="0"/>
                <a:hlinkClick r:id="rId5"/>
              </a:rPr>
              <a:t>artsandculture.google.com</a:t>
            </a:r>
            <a:r>
              <a:rPr lang="en-US" sz="2400" dirty="0">
                <a:latin typeface="Helvetica Neue" panose="02000503000000020004" pitchFamily="2" charset="0"/>
                <a:ea typeface="Helvetica Neue" panose="02000503000000020004" pitchFamily="2" charset="0"/>
                <a:cs typeface="Helvetica Neue" panose="02000503000000020004" pitchFamily="2" charset="0"/>
                <a:hlinkClick r:id="rId5"/>
              </a:rPr>
              <a:t>/exhibit/owISlhbhhy6LIA </a:t>
            </a: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a16="http://schemas.microsoft.com/office/drawing/2014/main" id="{8F3D3FF8-4179-EE4C-AC4D-997CA2F8321F}"/>
              </a:ext>
            </a:extLst>
          </p:cNvPr>
          <p:cNvSpPr txBox="1"/>
          <p:nvPr/>
        </p:nvSpPr>
        <p:spPr>
          <a:xfrm>
            <a:off x="0" y="172136"/>
            <a:ext cx="9143999" cy="584775"/>
          </a:xfrm>
          <a:prstGeom prst="rect">
            <a:avLst/>
          </a:prstGeom>
          <a:noFill/>
        </p:spPr>
        <p:txBody>
          <a:bodyPr wrap="square" rtlCol="0">
            <a:spAutoFit/>
          </a:bodyPr>
          <a:lstStyle/>
          <a:p>
            <a:pPr algn="ctr"/>
            <a:r>
              <a:rPr lang="en-US" sz="3200" dirty="0">
                <a:latin typeface="Helvetica Neue Medium" panose="02000503000000020004" pitchFamily="2" charset="0"/>
                <a:ea typeface="Helvetica Neue Medium" panose="02000503000000020004" pitchFamily="2" charset="0"/>
                <a:cs typeface="Helvetica Neue Medium" panose="02000503000000020004" pitchFamily="2" charset="0"/>
              </a:rPr>
              <a:t> Scientific Visualization Studio (SVS) Videos</a:t>
            </a:r>
          </a:p>
        </p:txBody>
      </p:sp>
    </p:spTree>
    <p:extLst>
      <p:ext uri="{BB962C8B-B14F-4D97-AF65-F5344CB8AC3E}">
        <p14:creationId xmlns:p14="http://schemas.microsoft.com/office/powerpoint/2010/main" val="2357822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99DC4E-D3A1-5144-8E0A-B4692A9956CC}"/>
              </a:ext>
            </a:extLst>
          </p:cNvPr>
          <p:cNvSpPr>
            <a:spLocks noGrp="1"/>
          </p:cNvSpPr>
          <p:nvPr>
            <p:ph type="sldNum" sz="quarter" idx="12"/>
          </p:nvPr>
        </p:nvSpPr>
        <p:spPr/>
        <p:txBody>
          <a:bodyPr/>
          <a:lstStyle/>
          <a:p>
            <a:fld id="{9EF6F241-1DC0-D34C-9710-1DA769EF754A}" type="slidenum">
              <a:rPr lang="en-US" smtClean="0"/>
              <a:t>9</a:t>
            </a:fld>
            <a:endParaRPr lang="en-US"/>
          </a:p>
        </p:txBody>
      </p:sp>
      <p:pic>
        <p:nvPicPr>
          <p:cNvPr id="5" name="Picture 4">
            <a:extLst>
              <a:ext uri="{FF2B5EF4-FFF2-40B4-BE49-F238E27FC236}">
                <a16:creationId xmlns:a16="http://schemas.microsoft.com/office/drawing/2014/main" id="{D3FAFE9A-907F-554A-9EB6-4132199894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894" y="0"/>
            <a:ext cx="8079205" cy="5911261"/>
          </a:xfrm>
          <a:prstGeom prst="rect">
            <a:avLst/>
          </a:prstGeom>
        </p:spPr>
      </p:pic>
      <p:sp>
        <p:nvSpPr>
          <p:cNvPr id="3" name="TextBox 2">
            <a:extLst>
              <a:ext uri="{FF2B5EF4-FFF2-40B4-BE49-F238E27FC236}">
                <a16:creationId xmlns:a16="http://schemas.microsoft.com/office/drawing/2014/main" id="{EF948DDA-6142-2343-A759-0C8BB59C97CD}"/>
              </a:ext>
            </a:extLst>
          </p:cNvPr>
          <p:cNvSpPr txBox="1"/>
          <p:nvPr/>
        </p:nvSpPr>
        <p:spPr>
          <a:xfrm>
            <a:off x="2489539" y="6067594"/>
            <a:ext cx="4164923" cy="954107"/>
          </a:xfrm>
          <a:prstGeom prst="rect">
            <a:avLst/>
          </a:prstGeom>
          <a:noFill/>
        </p:spPr>
        <p:txBody>
          <a:bodyPr wrap="none" rtlCol="0">
            <a:spAutoFit/>
          </a:bodyPr>
          <a:lstStyle/>
          <a:p>
            <a:pPr algn="ctr"/>
            <a:r>
              <a:rPr lang="en-US" sz="2800" dirty="0">
                <a:latin typeface="Helvetica Neue" panose="02000503000000020004" pitchFamily="2" charset="0"/>
                <a:ea typeface="Helvetica Neue" panose="02000503000000020004" pitchFamily="2" charset="0"/>
                <a:cs typeface="Helvetica Neue" panose="02000503000000020004" pitchFamily="2" charset="0"/>
                <a:hlinkClick r:id="rId4"/>
              </a:rPr>
              <a:t>http://svs.gsfc.nasa.gov/</a:t>
            </a:r>
            <a:endParaRPr lang="en-US" sz="2800" dirty="0">
              <a:latin typeface="Helvetica Neue" panose="02000503000000020004" pitchFamily="2" charset="0"/>
              <a:ea typeface="Helvetica Neue" panose="02000503000000020004" pitchFamily="2" charset="0"/>
              <a:cs typeface="Helvetica Neue" panose="02000503000000020004" pitchFamily="2" charset="0"/>
            </a:endParaRPr>
          </a:p>
          <a:p>
            <a:pPr algn="ctr"/>
            <a:endParaRPr lang="en-US" sz="28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41311118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advClick="0" advTm="5000">
        <p:cut/>
      </p:transition>
    </mc:Fallback>
  </mc:AlternateContent>
</p:sld>
</file>

<file path=ppt/theme/theme1.xml><?xml version="1.0" encoding="utf-8"?>
<a:theme xmlns:a="http://schemas.openxmlformats.org/drawingml/2006/main" name="Office Theme">
  <a:themeElements>
    <a:clrScheme name="Custom 43">
      <a:dk1>
        <a:srgbClr val="EAEAEA"/>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D478"/>
      </a:hlink>
      <a:folHlink>
        <a:srgbClr val="C0C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17760</TotalTime>
  <Words>1670</Words>
  <Application>Microsoft Macintosh PowerPoint</Application>
  <PresentationFormat>On-screen Show (4:3)</PresentationFormat>
  <Paragraphs>185</Paragraphs>
  <Slides>29</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Helvetica Neue</vt:lpstr>
      <vt:lpstr>Helvetica Neue Medium</vt:lpstr>
      <vt:lpstr>Office Theme</vt:lpstr>
      <vt:lpstr>NASA Climate Science Resources  for Interpreters</vt:lpstr>
      <vt:lpstr>PowerPoint Presentation</vt:lpstr>
      <vt:lpstr>PowerPoint Presentation</vt:lpstr>
      <vt:lpstr>Selected NASA Science Content, Visuals and Interactives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Apps! </vt:lpstr>
      <vt:lpstr>PowerPoint Presentation</vt:lpstr>
      <vt:lpstr>PowerPoint Presentation</vt:lpstr>
      <vt:lpstr> </vt:lpstr>
      <vt:lpstr>PowerPoint Presentation</vt:lpstr>
    </vt:vector>
  </TitlesOfParts>
  <Manager/>
  <Company>SSAI at NASA Goddard Space Flight Center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Science and Communication Resources  from NASA and Others  </dc:title>
  <dc:subject/>
  <dc:creator>Anita Davis</dc:creator>
  <cp:keywords/>
  <dc:description/>
  <cp:lastModifiedBy>Davis, Anita L. (GSFC-618.0)[SCIENCE SYSTEMS AND APPLICATIONS INC]</cp:lastModifiedBy>
  <cp:revision>130</cp:revision>
  <dcterms:created xsi:type="dcterms:W3CDTF">2016-05-02T15:24:19Z</dcterms:created>
  <dcterms:modified xsi:type="dcterms:W3CDTF">2021-11-17T19:02:05Z</dcterms:modified>
  <cp:category/>
</cp:coreProperties>
</file>