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343" r:id="rId3"/>
    <p:sldId id="344" r:id="rId4"/>
    <p:sldId id="345" r:id="rId5"/>
    <p:sldId id="349" r:id="rId6"/>
    <p:sldId id="350" r:id="rId7"/>
    <p:sldId id="351" r:id="rId8"/>
    <p:sldId id="352" r:id="rId9"/>
    <p:sldId id="353" r:id="rId10"/>
    <p:sldId id="354" r:id="rId11"/>
    <p:sldId id="355" r:id="rId12"/>
    <p:sldId id="400" r:id="rId13"/>
    <p:sldId id="401" r:id="rId14"/>
    <p:sldId id="403" r:id="rId15"/>
    <p:sldId id="402" r:id="rId16"/>
    <p:sldId id="404" r:id="rId17"/>
    <p:sldId id="405" r:id="rId18"/>
    <p:sldId id="407" r:id="rId19"/>
    <p:sldId id="342" r:id="rId2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09">
          <p15:clr>
            <a:srgbClr val="A4A3A4"/>
          </p15:clr>
        </p15:guide>
        <p15:guide id="4"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87433" autoAdjust="0"/>
  </p:normalViewPr>
  <p:slideViewPr>
    <p:cSldViewPr>
      <p:cViewPr varScale="1">
        <p:scale>
          <a:sx n="61" d="100"/>
          <a:sy n="61" d="100"/>
        </p:scale>
        <p:origin x="1014"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3" d="100"/>
        <a:sy n="63" d="100"/>
      </p:scale>
      <p:origin x="0" y="0"/>
    </p:cViewPr>
  </p:sorterViewPr>
  <p:notesViewPr>
    <p:cSldViewPr>
      <p:cViewPr>
        <p:scale>
          <a:sx n="76" d="100"/>
          <a:sy n="76" d="100"/>
        </p:scale>
        <p:origin x="-1614" y="-72"/>
      </p:cViewPr>
      <p:guideLst>
        <p:guide orient="horz" pos="2880"/>
        <p:guide pos="2160"/>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9E4EE6F0-C427-5A4D-ABB6-0259AA274D23}" type="datetimeFigureOut">
              <a:rPr lang="en-US" smtClean="0"/>
              <a:t>5/15/2014</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90A8A3B1-B01E-A04F-B45E-1594AB3A4BE2}" type="slidenum">
              <a:rPr lang="en-US" smtClean="0"/>
              <a:t>‹#›</a:t>
            </a:fld>
            <a:endParaRPr lang="en-US"/>
          </a:p>
        </p:txBody>
      </p:sp>
    </p:spTree>
    <p:extLst>
      <p:ext uri="{BB962C8B-B14F-4D97-AF65-F5344CB8AC3E}">
        <p14:creationId xmlns:p14="http://schemas.microsoft.com/office/powerpoint/2010/main" val="4003303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ADB7C9E-A801-4065-BCF8-52BDF1583605}" type="datetimeFigureOut">
              <a:rPr lang="en-US" smtClean="0"/>
              <a:t>5/15/2014</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DCE3BC03-46F9-4125-9137-FA0A872ABFE4}" type="slidenum">
              <a:rPr lang="en-US" smtClean="0"/>
              <a:t>‹#›</a:t>
            </a:fld>
            <a:endParaRPr lang="en-US"/>
          </a:p>
        </p:txBody>
      </p:sp>
    </p:spTree>
    <p:extLst>
      <p:ext uri="{BB962C8B-B14F-4D97-AF65-F5344CB8AC3E}">
        <p14:creationId xmlns:p14="http://schemas.microsoft.com/office/powerpoint/2010/main" val="88997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3BC03-46F9-4125-9137-FA0A872ABFE4}" type="slidenum">
              <a:rPr lang="en-US" smtClean="0"/>
              <a:t>1</a:t>
            </a:fld>
            <a:endParaRPr lang="en-US"/>
          </a:p>
        </p:txBody>
      </p:sp>
    </p:spTree>
    <p:extLst>
      <p:ext uri="{BB962C8B-B14F-4D97-AF65-F5344CB8AC3E}">
        <p14:creationId xmlns:p14="http://schemas.microsoft.com/office/powerpoint/2010/main" val="2888219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3BC03-46F9-4125-9137-FA0A872ABFE4}" type="slidenum">
              <a:rPr lang="en-US" smtClean="0"/>
              <a:t>10</a:t>
            </a:fld>
            <a:endParaRPr lang="en-US"/>
          </a:p>
        </p:txBody>
      </p:sp>
    </p:spTree>
    <p:extLst>
      <p:ext uri="{BB962C8B-B14F-4D97-AF65-F5344CB8AC3E}">
        <p14:creationId xmlns:p14="http://schemas.microsoft.com/office/powerpoint/2010/main" val="70145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3BC03-46F9-4125-9137-FA0A872ABFE4}" type="slidenum">
              <a:rPr lang="en-US" smtClean="0"/>
              <a:t>11</a:t>
            </a:fld>
            <a:endParaRPr lang="en-US"/>
          </a:p>
        </p:txBody>
      </p:sp>
    </p:spTree>
    <p:extLst>
      <p:ext uri="{BB962C8B-B14F-4D97-AF65-F5344CB8AC3E}">
        <p14:creationId xmlns:p14="http://schemas.microsoft.com/office/powerpoint/2010/main" val="984081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Building a sustained assessment process relies on building a network of partners within and outside of the federal government who can help create, maintain, and champion the assessment process. While the USGCRP provides the federal side of this network, it does not have connections to the broader community of assessment users and contributors outside of the government. Thus we have begun to build this network as </a:t>
            </a:r>
            <a:r>
              <a:rPr lang="en-US" dirty="0" err="1"/>
              <a:t>NCAnet</a:t>
            </a:r>
            <a:r>
              <a:rPr lang="en-US" dirty="0"/>
              <a:t>, which includes partners from local, state, and tribal governments; academia; non-governmental organizations; business and industry; professional societies; and other organizations.</a:t>
            </a:r>
          </a:p>
        </p:txBody>
      </p:sp>
      <p:sp>
        <p:nvSpPr>
          <p:cNvPr id="4" name="Slide Number Placeholder 3"/>
          <p:cNvSpPr>
            <a:spLocks noGrp="1"/>
          </p:cNvSpPr>
          <p:nvPr>
            <p:ph type="sldNum" sz="quarter" idx="10"/>
          </p:nvPr>
        </p:nvSpPr>
        <p:spPr/>
        <p:txBody>
          <a:bodyPr/>
          <a:lstStyle/>
          <a:p>
            <a:fld id="{9F36810E-9C17-45AC-9C0E-D9BEB40D8CA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03107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3BC03-46F9-4125-9137-FA0A872ABFE4}" type="slidenum">
              <a:rPr lang="en-US" smtClean="0"/>
              <a:t>19</a:t>
            </a:fld>
            <a:endParaRPr lang="en-US"/>
          </a:p>
        </p:txBody>
      </p:sp>
    </p:spTree>
    <p:extLst>
      <p:ext uri="{BB962C8B-B14F-4D97-AF65-F5344CB8AC3E}">
        <p14:creationId xmlns:p14="http://schemas.microsoft.com/office/powerpoint/2010/main" val="411055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The Global Change Research Act, passed in 1990, established the US Global Change Research Program to coordinate global change research across the federal government</a:t>
            </a:r>
          </a:p>
        </p:txBody>
      </p:sp>
      <p:sp>
        <p:nvSpPr>
          <p:cNvPr id="4" name="Slide Number Placeholder 3"/>
          <p:cNvSpPr>
            <a:spLocks noGrp="1"/>
          </p:cNvSpPr>
          <p:nvPr>
            <p:ph type="sldNum" sz="quarter" idx="10"/>
          </p:nvPr>
        </p:nvSpPr>
        <p:spPr/>
        <p:txBody>
          <a:bodyPr/>
          <a:lstStyle/>
          <a:p>
            <a:fld id="{9F36810E-9C17-45AC-9C0E-D9BEB40D8CA9}"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4302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The National Climate Assessment is one of the requirements of the Global Change Research Act. Section 106 of the act requires an assessment every four years that:</a:t>
            </a:r>
          </a:p>
          <a:p>
            <a:pPr>
              <a:buFont typeface="Arial" pitchFamily="34" charset="0"/>
              <a:buChar char="•"/>
            </a:pPr>
            <a:r>
              <a:rPr lang="en-US" sz="1900" dirty="0"/>
              <a:t> synthesizes the science of global change</a:t>
            </a:r>
          </a:p>
          <a:p>
            <a:pPr>
              <a:buFont typeface="Arial" pitchFamily="34" charset="0"/>
              <a:buChar char="•"/>
            </a:pPr>
            <a:r>
              <a:rPr lang="en-US" sz="1900" dirty="0"/>
              <a:t> discusses the impacts of global change in a number of socioeconomic sectors</a:t>
            </a:r>
          </a:p>
          <a:p>
            <a:pPr>
              <a:buFont typeface="Arial" pitchFamily="34" charset="0"/>
              <a:buChar char="•"/>
            </a:pPr>
            <a:r>
              <a:rPr lang="en-US" sz="1900" dirty="0"/>
              <a:t> and analyzes trends in global change for the next 25 to 100 years</a:t>
            </a:r>
          </a:p>
        </p:txBody>
      </p:sp>
      <p:sp>
        <p:nvSpPr>
          <p:cNvPr id="4" name="Slide Number Placeholder 3"/>
          <p:cNvSpPr>
            <a:spLocks noGrp="1"/>
          </p:cNvSpPr>
          <p:nvPr>
            <p:ph type="sldNum" sz="quarter" idx="10"/>
          </p:nvPr>
        </p:nvSpPr>
        <p:spPr/>
        <p:txBody>
          <a:bodyPr/>
          <a:lstStyle/>
          <a:p>
            <a:fld id="{9F36810E-9C17-45AC-9C0E-D9BEB40D8CA9}"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60093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this next round of assessment, we</a:t>
            </a:r>
            <a:r>
              <a:rPr lang="en-US" baseline="0" dirty="0" smtClean="0"/>
              <a:t> will maintain a focus on synthesizing the best-available science while also looking to provide that science to users in such a way that it can support decisions about how we prepare for and respond to climate change.</a:t>
            </a:r>
          </a:p>
          <a:p>
            <a:endParaRPr lang="en-US" baseline="0" dirty="0" smtClean="0"/>
          </a:p>
          <a:p>
            <a:r>
              <a:rPr lang="en-US" baseline="0" dirty="0" smtClean="0"/>
              <a:t>In order to achieve this, we have set our sights on creating a process that reaches beyond the federal government to include state, local, and tribal governments, the business community, academic institutions, non-profit organizations, and many others that contribute to and use assessments.</a:t>
            </a:r>
            <a:endParaRPr lang="en-US" dirty="0"/>
          </a:p>
        </p:txBody>
      </p:sp>
      <p:sp>
        <p:nvSpPr>
          <p:cNvPr id="4" name="Slide Number Placeholder 3"/>
          <p:cNvSpPr>
            <a:spLocks noGrp="1"/>
          </p:cNvSpPr>
          <p:nvPr>
            <p:ph type="sldNum" sz="quarter" idx="10"/>
          </p:nvPr>
        </p:nvSpPr>
        <p:spPr/>
        <p:txBody>
          <a:bodyPr/>
          <a:lstStyle/>
          <a:p>
            <a:fld id="{9F36810E-9C17-45AC-9C0E-D9BEB40D8CA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64615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Outline for the Third NCA Report – chapters on climate science,</a:t>
            </a:r>
            <a:r>
              <a:rPr lang="en-US" baseline="0" dirty="0" smtClean="0"/>
              <a:t> sectors and </a:t>
            </a:r>
            <a:r>
              <a:rPr lang="en-US" baseline="0" dirty="0" err="1" smtClean="0"/>
              <a:t>sectoral</a:t>
            </a:r>
            <a:r>
              <a:rPr lang="en-US" baseline="0" dirty="0" smtClean="0"/>
              <a:t> cross-cuts, regions, society’s responses – new for this report, future research needed, and the long-term assessment process</a:t>
            </a:r>
            <a:endParaRPr lang="en-US" dirty="0"/>
          </a:p>
        </p:txBody>
      </p:sp>
      <p:sp>
        <p:nvSpPr>
          <p:cNvPr id="4" name="Slide Number Placeholder 3"/>
          <p:cNvSpPr>
            <a:spLocks noGrp="1"/>
          </p:cNvSpPr>
          <p:nvPr>
            <p:ph type="sldNum" sz="quarter" idx="10"/>
          </p:nvPr>
        </p:nvSpPr>
        <p:spPr/>
        <p:txBody>
          <a:bodyPr/>
          <a:lstStyle/>
          <a:p>
            <a:fld id="{9F36810E-9C17-45AC-9C0E-D9BEB40D8CA9}" type="slidenum">
              <a:rPr lang="en-US" smtClean="0"/>
              <a:pPr/>
              <a:t>5</a:t>
            </a:fld>
            <a:endParaRPr lang="en-US" dirty="0"/>
          </a:p>
        </p:txBody>
      </p:sp>
    </p:spTree>
    <p:extLst>
      <p:ext uri="{BB962C8B-B14F-4D97-AF65-F5344CB8AC3E}">
        <p14:creationId xmlns:p14="http://schemas.microsoft.com/office/powerpoint/2010/main" val="301161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sectors – most of which are required by the</a:t>
            </a:r>
            <a:r>
              <a:rPr lang="en-US" baseline="0" dirty="0" smtClean="0"/>
              <a:t> Global Change Research Act</a:t>
            </a:r>
            <a:endParaRPr lang="en-US" dirty="0"/>
          </a:p>
        </p:txBody>
      </p:sp>
      <p:sp>
        <p:nvSpPr>
          <p:cNvPr id="4" name="Slide Number Placeholder 3"/>
          <p:cNvSpPr>
            <a:spLocks noGrp="1"/>
          </p:cNvSpPr>
          <p:nvPr>
            <p:ph type="sldNum" sz="quarter" idx="10"/>
          </p:nvPr>
        </p:nvSpPr>
        <p:spPr/>
        <p:txBody>
          <a:bodyPr/>
          <a:lstStyle/>
          <a:p>
            <a:fld id="{9F36810E-9C17-45AC-9C0E-D9BEB40D8CA9}" type="slidenum">
              <a:rPr lang="en-US" smtClean="0"/>
              <a:pPr/>
              <a:t>6</a:t>
            </a:fld>
            <a:endParaRPr lang="en-US" dirty="0"/>
          </a:p>
        </p:txBody>
      </p:sp>
    </p:spTree>
    <p:extLst>
      <p:ext uri="{BB962C8B-B14F-4D97-AF65-F5344CB8AC3E}">
        <p14:creationId xmlns:p14="http://schemas.microsoft.com/office/powerpoint/2010/main" val="212785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 for this report are</a:t>
            </a:r>
            <a:r>
              <a:rPr lang="en-US" baseline="0" dirty="0" smtClean="0"/>
              <a:t> chapters focusing on a number of cross-cutting issues</a:t>
            </a:r>
            <a:endParaRPr lang="en-US" dirty="0"/>
          </a:p>
        </p:txBody>
      </p:sp>
      <p:sp>
        <p:nvSpPr>
          <p:cNvPr id="4" name="Slide Number Placeholder 3"/>
          <p:cNvSpPr>
            <a:spLocks noGrp="1"/>
          </p:cNvSpPr>
          <p:nvPr>
            <p:ph type="sldNum" sz="quarter" idx="10"/>
          </p:nvPr>
        </p:nvSpPr>
        <p:spPr/>
        <p:txBody>
          <a:bodyPr/>
          <a:lstStyle/>
          <a:p>
            <a:fld id="{9F36810E-9C17-45AC-9C0E-D9BEB40D8CA9}" type="slidenum">
              <a:rPr lang="en-US" smtClean="0"/>
              <a:pPr/>
              <a:t>7</a:t>
            </a:fld>
            <a:endParaRPr lang="en-US" dirty="0"/>
          </a:p>
        </p:txBody>
      </p:sp>
    </p:spTree>
    <p:extLst>
      <p:ext uri="{BB962C8B-B14F-4D97-AF65-F5344CB8AC3E}">
        <p14:creationId xmlns:p14="http://schemas.microsoft.com/office/powerpoint/2010/main" val="797272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eight regions – drawn along state boundaries – and</a:t>
            </a:r>
            <a:r>
              <a:rPr lang="en-US" baseline="0" dirty="0" smtClean="0"/>
              <a:t> chapters on coasts and on oceans</a:t>
            </a:r>
            <a:endParaRPr lang="en-US" dirty="0"/>
          </a:p>
        </p:txBody>
      </p:sp>
      <p:sp>
        <p:nvSpPr>
          <p:cNvPr id="4" name="Slide Number Placeholder 3"/>
          <p:cNvSpPr>
            <a:spLocks noGrp="1"/>
          </p:cNvSpPr>
          <p:nvPr>
            <p:ph type="sldNum" sz="quarter" idx="10"/>
          </p:nvPr>
        </p:nvSpPr>
        <p:spPr/>
        <p:txBody>
          <a:bodyPr/>
          <a:lstStyle/>
          <a:p>
            <a:fld id="{9F36810E-9C17-45AC-9C0E-D9BEB40D8CA9}" type="slidenum">
              <a:rPr lang="en-US" smtClean="0"/>
              <a:pPr/>
              <a:t>8</a:t>
            </a:fld>
            <a:endParaRPr lang="en-US" dirty="0"/>
          </a:p>
        </p:txBody>
      </p:sp>
    </p:spTree>
    <p:extLst>
      <p:ext uri="{BB962C8B-B14F-4D97-AF65-F5344CB8AC3E}">
        <p14:creationId xmlns:p14="http://schemas.microsoft.com/office/powerpoint/2010/main" val="621869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3BC03-46F9-4125-9137-FA0A872ABFE4}" type="slidenum">
              <a:rPr lang="en-US" smtClean="0"/>
              <a:t>9</a:t>
            </a:fld>
            <a:endParaRPr lang="en-US"/>
          </a:p>
        </p:txBody>
      </p:sp>
    </p:spTree>
    <p:extLst>
      <p:ext uri="{BB962C8B-B14F-4D97-AF65-F5344CB8AC3E}">
        <p14:creationId xmlns:p14="http://schemas.microsoft.com/office/powerpoint/2010/main" val="3909409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2200"/>
            <a:ext cx="2409412" cy="539421"/>
          </a:xfrm>
          <a:prstGeom prst="rect">
            <a:avLst/>
          </a:prstGeom>
        </p:spPr>
      </p:pic>
    </p:spTree>
    <p:extLst>
      <p:ext uri="{BB962C8B-B14F-4D97-AF65-F5344CB8AC3E}">
        <p14:creationId xmlns:p14="http://schemas.microsoft.com/office/powerpoint/2010/main" val="302054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829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67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82296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6289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020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2200"/>
            <a:ext cx="2409412" cy="539421"/>
          </a:xfrm>
          <a:prstGeom prst="rect">
            <a:avLst/>
          </a:prstGeom>
        </p:spPr>
      </p:pic>
    </p:spTree>
    <p:extLst>
      <p:ext uri="{BB962C8B-B14F-4D97-AF65-F5344CB8AC3E}">
        <p14:creationId xmlns:p14="http://schemas.microsoft.com/office/powerpoint/2010/main" val="4024433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904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5/15/2014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352131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792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03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547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982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rotWithShape="1">
          <a:blip r:embed="rId14">
            <a:extLst>
              <a:ext uri="{28A0092B-C50C-407E-A947-70E740481C1C}">
                <a14:useLocalDpi xmlns:a14="http://schemas.microsoft.com/office/drawing/2010/main" val="0"/>
              </a:ext>
            </a:extLst>
          </a:blip>
          <a:srcRect t="1" r="75902" b="1116"/>
          <a:stretch/>
        </p:blipFill>
        <p:spPr>
          <a:xfrm>
            <a:off x="0" y="0"/>
            <a:ext cx="580612" cy="533400"/>
          </a:xfrm>
          <a:prstGeom prst="rect">
            <a:avLst/>
          </a:prstGeom>
        </p:spPr>
      </p:pic>
    </p:spTree>
    <p:extLst>
      <p:ext uri="{BB962C8B-B14F-4D97-AF65-F5344CB8AC3E}">
        <p14:creationId xmlns:p14="http://schemas.microsoft.com/office/powerpoint/2010/main" val="139615231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nca2014.globalchange.gov/"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nca2014.globalchange.gov/highlights" TargetMode="Externa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hyperlink" Target="http://nca2014.globalchange.gov/report" TargetMode="Externa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hyperlink" Target="http://www.globalchange.gov/nca3-downloads-materials" TargetMode="Externa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9.jpeg"/><Relationship Id="rId4" Type="http://schemas.openxmlformats.org/officeDocument/2006/relationships/image" Target="../media/image1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whitehouse.gov/climate-change" TargetMode="Externa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hyperlink" Target="http://vimeo.com/channels/nca" TargetMode="External"/><Relationship Id="rId2" Type="http://schemas.openxmlformats.org/officeDocument/2006/relationships/hyperlink" Target="http://www.globalchange.gov/engage/external-resources" TargetMode="Externa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ccass.arizona.edu/nca" TargetMode="Externa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hyperlink" Target="http://ncanet.usgcrp.gov/"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2.jp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hyperlink" Target="http://nca2014.globalchange.gov/" TargetMode="External"/><Relationship Id="rId9" Type="http://schemas.openxmlformats.org/officeDocument/2006/relationships/hyperlink" Target="mailto:ecloyd@usgcrp.go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globalchange.gov/"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nca2014.globalchange.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273175"/>
            <a:ext cx="9144000" cy="708025"/>
          </a:xfrm>
        </p:spPr>
        <p:txBody>
          <a:bodyPr anchor="t">
            <a:noAutofit/>
          </a:bodyPr>
          <a:lstStyle/>
          <a:p>
            <a:r>
              <a:rPr lang="en-US" sz="3600" b="1" dirty="0" smtClean="0">
                <a:solidFill>
                  <a:schemeClr val="accent5">
                    <a:lumMod val="50000"/>
                  </a:schemeClr>
                </a:solidFill>
              </a:rPr>
              <a:t>Climate Change Impacts in the United States</a:t>
            </a:r>
            <a:br>
              <a:rPr lang="en-US" sz="3600" b="1" dirty="0" smtClean="0">
                <a:solidFill>
                  <a:schemeClr val="accent5">
                    <a:lumMod val="50000"/>
                  </a:schemeClr>
                </a:solidFill>
              </a:rPr>
            </a:br>
            <a:endParaRPr lang="en-US" sz="3600" b="1" dirty="0">
              <a:solidFill>
                <a:schemeClr val="accent5">
                  <a:lumMod val="50000"/>
                </a:schemeClr>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66"/>
          <a:stretch/>
        </p:blipFill>
        <p:spPr>
          <a:xfrm>
            <a:off x="0" y="76200"/>
            <a:ext cx="8991600" cy="1219200"/>
          </a:xfrm>
          <a:prstGeom prst="rect">
            <a:avLst/>
          </a:prstGeom>
        </p:spPr>
      </p:pic>
      <p:sp>
        <p:nvSpPr>
          <p:cNvPr id="3" name="Subtitle 2"/>
          <p:cNvSpPr>
            <a:spLocks noGrp="1"/>
          </p:cNvSpPr>
          <p:nvPr>
            <p:ph type="subTitle" idx="1"/>
          </p:nvPr>
        </p:nvSpPr>
        <p:spPr>
          <a:xfrm>
            <a:off x="627905" y="304800"/>
            <a:ext cx="7677895" cy="1143000"/>
          </a:xfrm>
        </p:spPr>
        <p:txBody>
          <a:bodyPr>
            <a:normAutofit/>
          </a:bodyPr>
          <a:lstStyle/>
          <a:p>
            <a:r>
              <a:rPr lang="en-US" sz="4000" b="1" dirty="0" smtClean="0">
                <a:solidFill>
                  <a:schemeClr val="tx1"/>
                </a:solidFill>
              </a:rPr>
              <a:t>Third National Climate Assessment</a:t>
            </a:r>
            <a:endParaRPr lang="en-US" sz="4000" b="1" dirty="0">
              <a:solidFill>
                <a:schemeClr val="tx1"/>
              </a:solidFill>
            </a:endParaRPr>
          </a:p>
        </p:txBody>
      </p:sp>
      <p:sp>
        <p:nvSpPr>
          <p:cNvPr id="10" name="TextBox 9"/>
          <p:cNvSpPr txBox="1"/>
          <p:nvPr/>
        </p:nvSpPr>
        <p:spPr>
          <a:xfrm>
            <a:off x="-1" y="5693540"/>
            <a:ext cx="9144000" cy="954107"/>
          </a:xfrm>
          <a:prstGeom prst="rect">
            <a:avLst/>
          </a:prstGeom>
          <a:noFill/>
        </p:spPr>
        <p:txBody>
          <a:bodyPr wrap="square" rtlCol="0">
            <a:spAutoFit/>
          </a:bodyPr>
          <a:lstStyle/>
          <a:p>
            <a:pPr algn="ctr"/>
            <a:r>
              <a:rPr lang="en-US" sz="2800" b="1" dirty="0" smtClean="0">
                <a:solidFill>
                  <a:schemeClr val="bg1"/>
                </a:solidFill>
              </a:rPr>
              <a:t>Emily Therese </a:t>
            </a:r>
            <a:r>
              <a:rPr lang="en-US" sz="2800" b="1" dirty="0" err="1" smtClean="0">
                <a:solidFill>
                  <a:schemeClr val="bg1"/>
                </a:solidFill>
              </a:rPr>
              <a:t>Cloyd</a:t>
            </a:r>
            <a:endParaRPr lang="en-US" sz="2800" b="1" dirty="0" smtClean="0">
              <a:solidFill>
                <a:schemeClr val="bg1"/>
              </a:solidFill>
            </a:endParaRPr>
          </a:p>
          <a:p>
            <a:pPr algn="ctr"/>
            <a:r>
              <a:rPr lang="en-US" sz="2800" b="1" dirty="0" smtClean="0">
                <a:solidFill>
                  <a:schemeClr val="bg1"/>
                </a:solidFill>
              </a:rPr>
              <a:t>May </a:t>
            </a:r>
            <a:r>
              <a:rPr lang="en-US" sz="2800" b="1" dirty="0" smtClean="0">
                <a:solidFill>
                  <a:schemeClr val="bg1"/>
                </a:solidFill>
              </a:rPr>
              <a:t>15, </a:t>
            </a:r>
            <a:r>
              <a:rPr lang="en-US" sz="2800" b="1" dirty="0" smtClean="0">
                <a:solidFill>
                  <a:schemeClr val="bg1"/>
                </a:solidFill>
              </a:rPr>
              <a:t>2014</a:t>
            </a:r>
            <a:endParaRPr lang="en-US" sz="2800" b="1" dirty="0">
              <a:solidFill>
                <a:schemeClr val="bg1"/>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5637" y="2204631"/>
            <a:ext cx="3272725" cy="178787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8850" y="4210685"/>
            <a:ext cx="4686300" cy="127571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72200"/>
            <a:ext cx="2409412" cy="539421"/>
          </a:xfrm>
          <a:prstGeom prst="rect">
            <a:avLst/>
          </a:prstGeom>
        </p:spPr>
      </p:pic>
    </p:spTree>
    <p:extLst>
      <p:ext uri="{BB962C8B-B14F-4D97-AF65-F5344CB8AC3E}">
        <p14:creationId xmlns:p14="http://schemas.microsoft.com/office/powerpoint/2010/main" val="1291763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Appendices</a:t>
            </a:r>
            <a:endParaRPr lang="en-US" dirty="0"/>
          </a:p>
        </p:txBody>
      </p:sp>
      <p:sp>
        <p:nvSpPr>
          <p:cNvPr id="3" name="Content Placeholder 2"/>
          <p:cNvSpPr>
            <a:spLocks noGrp="1"/>
          </p:cNvSpPr>
          <p:nvPr>
            <p:ph idx="1"/>
          </p:nvPr>
        </p:nvSpPr>
        <p:spPr>
          <a:xfrm>
            <a:off x="457200" y="1143000"/>
            <a:ext cx="4724400" cy="5562600"/>
          </a:xfrm>
        </p:spPr>
        <p:txBody>
          <a:bodyPr>
            <a:noAutofit/>
          </a:bodyPr>
          <a:lstStyle/>
          <a:p>
            <a:r>
              <a:rPr lang="en-US" sz="2600" dirty="0" smtClean="0"/>
              <a:t>Process</a:t>
            </a:r>
            <a:endParaRPr lang="en-US" sz="2600" dirty="0"/>
          </a:p>
          <a:p>
            <a:endParaRPr lang="en-US" sz="2600" dirty="0" smtClean="0"/>
          </a:p>
          <a:p>
            <a:r>
              <a:rPr lang="en-US" sz="2600" dirty="0" smtClean="0"/>
              <a:t>Information </a:t>
            </a:r>
            <a:r>
              <a:rPr lang="en-US" sz="2600" dirty="0"/>
              <a:t>Quality </a:t>
            </a:r>
          </a:p>
          <a:p>
            <a:endParaRPr lang="en-US" sz="2600" dirty="0" smtClean="0"/>
          </a:p>
          <a:p>
            <a:r>
              <a:rPr lang="en-US" sz="2600" dirty="0" smtClean="0"/>
              <a:t>Climate Science Supplement</a:t>
            </a:r>
            <a:endParaRPr lang="en-US" sz="2600" dirty="0"/>
          </a:p>
          <a:p>
            <a:endParaRPr lang="en-US" sz="2600" dirty="0" smtClean="0"/>
          </a:p>
          <a:p>
            <a:r>
              <a:rPr lang="en-US" sz="2600" dirty="0" smtClean="0"/>
              <a:t>Frequently </a:t>
            </a:r>
            <a:r>
              <a:rPr lang="en-US" sz="2600" dirty="0"/>
              <a:t>Asked Questions</a:t>
            </a:r>
          </a:p>
          <a:p>
            <a:endParaRPr lang="en-US" sz="2600" dirty="0" smtClean="0"/>
          </a:p>
          <a:p>
            <a:r>
              <a:rPr lang="en-US" sz="2600" dirty="0" smtClean="0"/>
              <a:t>Scenarios </a:t>
            </a:r>
            <a:r>
              <a:rPr lang="en-US" sz="2600" dirty="0"/>
              <a:t>and Models</a:t>
            </a:r>
          </a:p>
          <a:p>
            <a:endParaRPr lang="en-US" sz="2600" dirty="0" smtClean="0"/>
          </a:p>
          <a:p>
            <a:r>
              <a:rPr lang="en-US" sz="2600" dirty="0" smtClean="0"/>
              <a:t>Future Assessment Topics</a:t>
            </a:r>
            <a:endParaRPr lang="en-US" sz="2600" dirty="0"/>
          </a:p>
          <a:p>
            <a:endParaRPr lang="en-US" sz="2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143000"/>
            <a:ext cx="3742374" cy="4876800"/>
          </a:xfrm>
          <a:prstGeom prst="rect">
            <a:avLst/>
          </a:prstGeom>
        </p:spPr>
      </p:pic>
    </p:spTree>
    <p:extLst>
      <p:ext uri="{BB962C8B-B14F-4D97-AF65-F5344CB8AC3E}">
        <p14:creationId xmlns:p14="http://schemas.microsoft.com/office/powerpoint/2010/main" val="2279034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Climate Change and the American People</a:t>
            </a:r>
            <a:endParaRPr lang="en-US" sz="3600" dirty="0"/>
          </a:p>
        </p:txBody>
      </p:sp>
      <p:sp>
        <p:nvSpPr>
          <p:cNvPr id="3" name="Content Placeholder 2"/>
          <p:cNvSpPr>
            <a:spLocks noGrp="1"/>
          </p:cNvSpPr>
          <p:nvPr>
            <p:ph sz="half" idx="2"/>
          </p:nvPr>
        </p:nvSpPr>
        <p:spPr>
          <a:xfrm>
            <a:off x="4648200" y="1600200"/>
            <a:ext cx="4038600" cy="5181600"/>
          </a:xfrm>
        </p:spPr>
        <p:txBody>
          <a:bodyPr>
            <a:normAutofit fontScale="85000" lnSpcReduction="20000"/>
          </a:bodyPr>
          <a:lstStyle/>
          <a:p>
            <a:r>
              <a:rPr lang="en-US" dirty="0" smtClean="0"/>
              <a:t>“Climate change, once considered an issue for a distant future, has moved firmly into the present.”</a:t>
            </a:r>
          </a:p>
          <a:p>
            <a:endParaRPr lang="en-US" dirty="0" smtClean="0"/>
          </a:p>
          <a:p>
            <a:r>
              <a:rPr lang="en-US" dirty="0" smtClean="0"/>
              <a:t>“…the evidence of human-induced climate change continues to strengthen and impacts are increasing across the country.”</a:t>
            </a:r>
          </a:p>
          <a:p>
            <a:endParaRPr lang="en-US" dirty="0" smtClean="0"/>
          </a:p>
          <a:p>
            <a:r>
              <a:rPr lang="en-US" dirty="0" smtClean="0"/>
              <a:t>“…there is still time to act to limit the amount of change and the extent of damaging impacts.”</a:t>
            </a:r>
            <a:endParaRPr lang="en-US" dirty="0"/>
          </a:p>
        </p:txBody>
      </p:sp>
      <p:pic>
        <p:nvPicPr>
          <p:cNvPr id="6" name="Content Placeholder 5"/>
          <p:cNvPicPr>
            <a:picLocks noGrp="1" noChangeAspect="1"/>
          </p:cNvPicPr>
          <p:nvPr>
            <p:ph sz="half" idx="1"/>
          </p:nvPr>
        </p:nvPicPr>
        <p:blipFill>
          <a:blip r:embed="rId3"/>
          <a:stretch>
            <a:fillRect/>
          </a:stretch>
        </p:blipFill>
        <p:spPr>
          <a:xfrm>
            <a:off x="734673" y="1600200"/>
            <a:ext cx="3483653" cy="4525963"/>
          </a:xfrm>
          <a:prstGeom prst="rect">
            <a:avLst/>
          </a:prstGeom>
        </p:spPr>
      </p:pic>
    </p:spTree>
    <p:extLst>
      <p:ext uri="{BB962C8B-B14F-4D97-AF65-F5344CB8AC3E}">
        <p14:creationId xmlns:p14="http://schemas.microsoft.com/office/powerpoint/2010/main" val="4181661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nca2014.globalchange.gov</a:t>
            </a:r>
            <a:endParaRPr lang="en-US" dirty="0"/>
          </a:p>
        </p:txBody>
      </p:sp>
      <p:pic>
        <p:nvPicPr>
          <p:cNvPr id="7" name="Content Placeholder 6">
            <a:hlinkClick r:id="rId2"/>
          </p:cNvPr>
          <p:cNvPicPr>
            <a:picLocks noGrp="1" noChangeAspect="1"/>
          </p:cNvPicPr>
          <p:nvPr>
            <p:ph idx="1"/>
          </p:nvPr>
        </p:nvPicPr>
        <p:blipFill>
          <a:blip r:embed="rId3"/>
          <a:stretch>
            <a:fillRect/>
          </a:stretch>
        </p:blipFill>
        <p:spPr>
          <a:xfrm>
            <a:off x="658029" y="1958016"/>
            <a:ext cx="7827942" cy="3810330"/>
          </a:xfrm>
          <a:prstGeom prst="rect">
            <a:avLst/>
          </a:prstGeom>
        </p:spPr>
      </p:pic>
      <p:sp>
        <p:nvSpPr>
          <p:cNvPr id="8" name="Oval 7"/>
          <p:cNvSpPr/>
          <p:nvPr/>
        </p:nvSpPr>
        <p:spPr>
          <a:xfrm>
            <a:off x="8001000" y="4495800"/>
            <a:ext cx="381000" cy="1272546"/>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57999" y="1981200"/>
            <a:ext cx="1627971" cy="510546"/>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07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Overview </a:t>
            </a:r>
            <a:r>
              <a:rPr lang="en-US" dirty="0"/>
              <a:t>&amp; Highlights</a:t>
            </a:r>
            <a:br>
              <a:rPr lang="en-US" dirty="0"/>
            </a:br>
            <a:r>
              <a:rPr lang="en-US" sz="3600" dirty="0" smtClean="0">
                <a:hlinkClick r:id="rId2"/>
              </a:rPr>
              <a:t>nca2014.globalchange.gov/highlights</a:t>
            </a:r>
            <a:endParaRPr lang="en-US" sz="3600" dirty="0"/>
          </a:p>
        </p:txBody>
      </p:sp>
      <p:pic>
        <p:nvPicPr>
          <p:cNvPr id="9" name="Picture 8"/>
          <p:cNvPicPr>
            <a:picLocks noChangeAspect="1"/>
          </p:cNvPicPr>
          <p:nvPr/>
        </p:nvPicPr>
        <p:blipFill rotWithShape="1">
          <a:blip r:embed="rId3"/>
          <a:srcRect t="8333" r="1391" b="6250"/>
          <a:stretch/>
        </p:blipFill>
        <p:spPr>
          <a:xfrm>
            <a:off x="228600" y="1676400"/>
            <a:ext cx="7979742" cy="3886200"/>
          </a:xfrm>
          <a:prstGeom prst="rect">
            <a:avLst/>
          </a:prstGeom>
        </p:spPr>
      </p:pic>
      <p:pic>
        <p:nvPicPr>
          <p:cNvPr id="10" name="Picture 9"/>
          <p:cNvPicPr>
            <a:picLocks noChangeAspect="1"/>
          </p:cNvPicPr>
          <p:nvPr/>
        </p:nvPicPr>
        <p:blipFill rotWithShape="1">
          <a:blip r:embed="rId4"/>
          <a:srcRect l="22475" t="10416" r="23646" b="28125"/>
          <a:stretch/>
        </p:blipFill>
        <p:spPr>
          <a:xfrm>
            <a:off x="2019300" y="1982442"/>
            <a:ext cx="5105400" cy="3274115"/>
          </a:xfrm>
          <a:prstGeom prst="rect">
            <a:avLst/>
          </a:prstGeom>
        </p:spPr>
      </p:pic>
      <p:pic>
        <p:nvPicPr>
          <p:cNvPr id="11" name="Picture 10"/>
          <p:cNvPicPr>
            <a:picLocks noChangeAspect="1"/>
          </p:cNvPicPr>
          <p:nvPr/>
        </p:nvPicPr>
        <p:blipFill rotWithShape="1">
          <a:blip r:embed="rId5"/>
          <a:srcRect t="8333" r="1391" b="5209"/>
          <a:stretch/>
        </p:blipFill>
        <p:spPr>
          <a:xfrm>
            <a:off x="859250" y="2664724"/>
            <a:ext cx="8037757" cy="3962191"/>
          </a:xfrm>
          <a:prstGeom prst="rect">
            <a:avLst/>
          </a:prstGeom>
        </p:spPr>
      </p:pic>
      <p:pic>
        <p:nvPicPr>
          <p:cNvPr id="12" name="Picture 11"/>
          <p:cNvPicPr>
            <a:picLocks noChangeAspect="1"/>
          </p:cNvPicPr>
          <p:nvPr/>
        </p:nvPicPr>
        <p:blipFill rotWithShape="1">
          <a:blip r:embed="rId6"/>
          <a:srcRect t="8333" r="1391" b="5209"/>
          <a:stretch/>
        </p:blipFill>
        <p:spPr>
          <a:xfrm>
            <a:off x="551675" y="1982442"/>
            <a:ext cx="8001000" cy="3944071"/>
          </a:xfrm>
          <a:prstGeom prst="rect">
            <a:avLst/>
          </a:prstGeom>
        </p:spPr>
      </p:pic>
    </p:spTree>
    <p:extLst>
      <p:ext uri="{BB962C8B-B14F-4D97-AF65-F5344CB8AC3E}">
        <p14:creationId xmlns:p14="http://schemas.microsoft.com/office/powerpoint/2010/main" val="59818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Full Report</a:t>
            </a:r>
            <a:br>
              <a:rPr lang="en-US" dirty="0"/>
            </a:br>
            <a:r>
              <a:rPr lang="en-US" dirty="0" smtClean="0">
                <a:hlinkClick r:id="rId2"/>
              </a:rPr>
              <a:t>nca2014.globalchange.gov/report</a:t>
            </a:r>
            <a:endParaRPr lang="en-US" dirty="0"/>
          </a:p>
        </p:txBody>
      </p:sp>
      <p:pic>
        <p:nvPicPr>
          <p:cNvPr id="3" name="Picture 2"/>
          <p:cNvPicPr>
            <a:picLocks noChangeAspect="1"/>
          </p:cNvPicPr>
          <p:nvPr/>
        </p:nvPicPr>
        <p:blipFill rotWithShape="1">
          <a:blip r:embed="rId3"/>
          <a:srcRect t="8333" r="1391" b="5209"/>
          <a:stretch/>
        </p:blipFill>
        <p:spPr>
          <a:xfrm>
            <a:off x="304800" y="1676400"/>
            <a:ext cx="7883602" cy="3886200"/>
          </a:xfrm>
          <a:prstGeom prst="rect">
            <a:avLst/>
          </a:prstGeom>
        </p:spPr>
      </p:pic>
      <p:pic>
        <p:nvPicPr>
          <p:cNvPr id="4" name="Picture 3"/>
          <p:cNvPicPr>
            <a:picLocks noChangeAspect="1"/>
          </p:cNvPicPr>
          <p:nvPr/>
        </p:nvPicPr>
        <p:blipFill rotWithShape="1">
          <a:blip r:embed="rId4"/>
          <a:srcRect l="22474" t="10417" r="23645" b="23958"/>
          <a:stretch/>
        </p:blipFill>
        <p:spPr>
          <a:xfrm>
            <a:off x="2171700" y="2732433"/>
            <a:ext cx="4800600" cy="3287367"/>
          </a:xfrm>
          <a:prstGeom prst="rect">
            <a:avLst/>
          </a:prstGeom>
        </p:spPr>
      </p:pic>
      <p:pic>
        <p:nvPicPr>
          <p:cNvPr id="5" name="Picture 4"/>
          <p:cNvPicPr>
            <a:picLocks noChangeAspect="1"/>
          </p:cNvPicPr>
          <p:nvPr/>
        </p:nvPicPr>
        <p:blipFill rotWithShape="1">
          <a:blip r:embed="rId5"/>
          <a:srcRect t="8333" r="1391" b="5209"/>
          <a:stretch/>
        </p:blipFill>
        <p:spPr>
          <a:xfrm>
            <a:off x="914400" y="2732433"/>
            <a:ext cx="7924800" cy="3906509"/>
          </a:xfrm>
          <a:prstGeom prst="rect">
            <a:avLst/>
          </a:prstGeom>
        </p:spPr>
      </p:pic>
      <p:pic>
        <p:nvPicPr>
          <p:cNvPr id="7" name="Picture 6"/>
          <p:cNvPicPr>
            <a:picLocks noChangeAspect="1"/>
          </p:cNvPicPr>
          <p:nvPr/>
        </p:nvPicPr>
        <p:blipFill rotWithShape="1">
          <a:blip r:embed="rId6"/>
          <a:srcRect t="8333" r="1391" b="5209"/>
          <a:stretch/>
        </p:blipFill>
        <p:spPr>
          <a:xfrm>
            <a:off x="633412" y="1908168"/>
            <a:ext cx="7877175" cy="3883032"/>
          </a:xfrm>
          <a:prstGeom prst="rect">
            <a:avLst/>
          </a:prstGeom>
        </p:spPr>
      </p:pic>
      <p:sp>
        <p:nvSpPr>
          <p:cNvPr id="11" name="Oval 10"/>
          <p:cNvSpPr/>
          <p:nvPr/>
        </p:nvSpPr>
        <p:spPr>
          <a:xfrm>
            <a:off x="5886449" y="3643827"/>
            <a:ext cx="1295400" cy="318574"/>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7"/>
          <a:srcRect l="17790" t="11459" r="20130" b="8333"/>
          <a:stretch/>
        </p:blipFill>
        <p:spPr>
          <a:xfrm>
            <a:off x="1333499" y="1828800"/>
            <a:ext cx="6477000" cy="4704991"/>
          </a:xfrm>
          <a:prstGeom prst="rect">
            <a:avLst/>
          </a:prstGeom>
        </p:spPr>
      </p:pic>
      <p:sp>
        <p:nvSpPr>
          <p:cNvPr id="9" name="Oval 8"/>
          <p:cNvSpPr/>
          <p:nvPr/>
        </p:nvSpPr>
        <p:spPr>
          <a:xfrm>
            <a:off x="2819400" y="3962400"/>
            <a:ext cx="1295400" cy="533400"/>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66999" y="5743396"/>
            <a:ext cx="4724399" cy="533400"/>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07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Downloadable Materials</a:t>
            </a:r>
            <a:br>
              <a:rPr lang="en-US" dirty="0"/>
            </a:br>
            <a:r>
              <a:rPr lang="en-US" sz="3100" dirty="0" smtClean="0">
                <a:hlinkClick r:id="rId2"/>
              </a:rPr>
              <a:t>www.globalchange.gov/nca3-downloads-materials</a:t>
            </a:r>
            <a:endParaRPr lang="en-US" sz="3100" dirty="0"/>
          </a:p>
        </p:txBody>
      </p:sp>
      <p:pic>
        <p:nvPicPr>
          <p:cNvPr id="3" name="Content Placeholder 7"/>
          <p:cNvPicPr>
            <a:picLocks noChangeAspect="1"/>
          </p:cNvPicPr>
          <p:nvPr/>
        </p:nvPicPr>
        <p:blipFill>
          <a:blip r:embed="rId3"/>
          <a:stretch>
            <a:fillRect/>
          </a:stretch>
        </p:blipFill>
        <p:spPr>
          <a:xfrm>
            <a:off x="4579883" y="1641561"/>
            <a:ext cx="2198688" cy="2851150"/>
          </a:xfrm>
          <a:prstGeom prst="rect">
            <a:avLst/>
          </a:prstGeom>
        </p:spPr>
      </p:pic>
      <p:pic>
        <p:nvPicPr>
          <p:cNvPr id="4" name="Content Placeholder 5"/>
          <p:cNvPicPr>
            <a:picLocks noChangeAspect="1"/>
          </p:cNvPicPr>
          <p:nvPr/>
        </p:nvPicPr>
        <p:blipFill>
          <a:blip r:embed="rId4"/>
          <a:stretch>
            <a:fillRect/>
          </a:stretch>
        </p:blipFill>
        <p:spPr>
          <a:xfrm>
            <a:off x="5352131" y="2109568"/>
            <a:ext cx="2194542" cy="28511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675720"/>
            <a:ext cx="2203131" cy="2851830"/>
          </a:xfrm>
          <a:prstGeom prst="rect">
            <a:avLst/>
          </a:prstGeom>
        </p:spPr>
      </p:pic>
      <p:pic>
        <p:nvPicPr>
          <p:cNvPr id="6" name="Picture 5"/>
          <p:cNvPicPr>
            <a:picLocks noChangeAspect="1"/>
          </p:cNvPicPr>
          <p:nvPr/>
        </p:nvPicPr>
        <p:blipFill rotWithShape="1">
          <a:blip r:embed="rId6"/>
          <a:srcRect l="34773" t="8333" r="35944" b="22917"/>
          <a:stretch/>
        </p:blipFill>
        <p:spPr>
          <a:xfrm>
            <a:off x="762000" y="2438400"/>
            <a:ext cx="2159962" cy="2851150"/>
          </a:xfrm>
          <a:prstGeom prst="rect">
            <a:avLst/>
          </a:prstGeom>
        </p:spPr>
      </p:pic>
      <p:pic>
        <p:nvPicPr>
          <p:cNvPr id="7" name="Picture 6"/>
          <p:cNvPicPr>
            <a:picLocks noChangeAspect="1"/>
          </p:cNvPicPr>
          <p:nvPr/>
        </p:nvPicPr>
        <p:blipFill rotWithShape="1">
          <a:blip r:embed="rId7"/>
          <a:srcRect l="34773" t="10417" r="35944" b="21875"/>
          <a:stretch/>
        </p:blipFill>
        <p:spPr>
          <a:xfrm>
            <a:off x="1399812" y="3482975"/>
            <a:ext cx="2193192" cy="2851150"/>
          </a:xfrm>
          <a:prstGeom prst="rect">
            <a:avLst/>
          </a:prstGeom>
        </p:spPr>
      </p:pic>
      <p:pic>
        <p:nvPicPr>
          <p:cNvPr id="8" name="Picture 7"/>
          <p:cNvPicPr>
            <a:picLocks noChangeAspect="1"/>
          </p:cNvPicPr>
          <p:nvPr/>
        </p:nvPicPr>
        <p:blipFill rotWithShape="1">
          <a:blip r:embed="rId8"/>
          <a:srcRect l="34773" t="8333" r="35944" b="23959"/>
          <a:stretch/>
        </p:blipFill>
        <p:spPr>
          <a:xfrm>
            <a:off x="6706958" y="2590800"/>
            <a:ext cx="2183019" cy="2837925"/>
          </a:xfrm>
          <a:prstGeom prst="rect">
            <a:avLst/>
          </a:prstGeom>
        </p:spPr>
      </p:pic>
      <p:pic>
        <p:nvPicPr>
          <p:cNvPr id="9" name="Picture 8"/>
          <p:cNvPicPr>
            <a:picLocks noChangeAspect="1"/>
          </p:cNvPicPr>
          <p:nvPr/>
        </p:nvPicPr>
        <p:blipFill rotWithShape="1">
          <a:blip r:embed="rId9"/>
          <a:srcRect l="34773" t="8333" r="35944" b="23959"/>
          <a:stretch/>
        </p:blipFill>
        <p:spPr>
          <a:xfrm>
            <a:off x="5618480" y="3872558"/>
            <a:ext cx="2179988" cy="2833984"/>
          </a:xfrm>
          <a:prstGeom prst="rect">
            <a:avLst/>
          </a:prstGeom>
        </p:spPr>
      </p:pic>
    </p:spTree>
    <p:extLst>
      <p:ext uri="{BB962C8B-B14F-4D97-AF65-F5344CB8AC3E}">
        <p14:creationId xmlns:p14="http://schemas.microsoft.com/office/powerpoint/2010/main" val="209842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White </a:t>
            </a:r>
            <a:r>
              <a:rPr lang="en-US" dirty="0"/>
              <a:t>House Resources</a:t>
            </a:r>
            <a:br>
              <a:rPr lang="en-US" dirty="0"/>
            </a:br>
            <a:r>
              <a:rPr lang="en-US" dirty="0" smtClean="0">
                <a:hlinkClick r:id="rId2"/>
              </a:rPr>
              <a:t>www.whitehouse.gov/climate-change</a:t>
            </a:r>
            <a:endParaRPr lang="en-US" dirty="0"/>
          </a:p>
        </p:txBody>
      </p:sp>
      <p:pic>
        <p:nvPicPr>
          <p:cNvPr id="3" name="Picture 2"/>
          <p:cNvPicPr>
            <a:picLocks noChangeAspect="1"/>
          </p:cNvPicPr>
          <p:nvPr/>
        </p:nvPicPr>
        <p:blipFill rotWithShape="1">
          <a:blip r:embed="rId3"/>
          <a:srcRect l="13690" t="13541" r="14860" b="15625"/>
          <a:stretch/>
        </p:blipFill>
        <p:spPr>
          <a:xfrm>
            <a:off x="304800" y="1752600"/>
            <a:ext cx="5334000" cy="2973049"/>
          </a:xfrm>
          <a:prstGeom prst="rect">
            <a:avLst/>
          </a:prstGeom>
        </p:spPr>
      </p:pic>
      <p:pic>
        <p:nvPicPr>
          <p:cNvPr id="4" name="Picture 3"/>
          <p:cNvPicPr>
            <a:picLocks noChangeAspect="1"/>
          </p:cNvPicPr>
          <p:nvPr/>
        </p:nvPicPr>
        <p:blipFill rotWithShape="1">
          <a:blip r:embed="rId4"/>
          <a:srcRect l="13105" t="8333" r="14274" b="5209"/>
          <a:stretch/>
        </p:blipFill>
        <p:spPr>
          <a:xfrm>
            <a:off x="2998076" y="2590800"/>
            <a:ext cx="5919730" cy="3962400"/>
          </a:xfrm>
          <a:prstGeom prst="rect">
            <a:avLst/>
          </a:prstGeom>
        </p:spPr>
      </p:pic>
    </p:spTree>
    <p:extLst>
      <p:ext uri="{BB962C8B-B14F-4D97-AF65-F5344CB8AC3E}">
        <p14:creationId xmlns:p14="http://schemas.microsoft.com/office/powerpoint/2010/main" val="322523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External Resources</a:t>
            </a:r>
            <a:br>
              <a:rPr lang="en-US" dirty="0"/>
            </a:br>
            <a:r>
              <a:rPr lang="en-US" sz="3100" dirty="0" smtClean="0">
                <a:hlinkClick r:id="rId2"/>
              </a:rPr>
              <a:t>www.globalchange.gov/engage/external-resources</a:t>
            </a:r>
            <a:endParaRPr lang="en-US" dirty="0"/>
          </a:p>
        </p:txBody>
      </p:sp>
      <p:pic>
        <p:nvPicPr>
          <p:cNvPr id="4" name="Picture 3"/>
          <p:cNvPicPr>
            <a:picLocks noChangeAspect="1"/>
          </p:cNvPicPr>
          <p:nvPr/>
        </p:nvPicPr>
        <p:blipFill rotWithShape="1">
          <a:blip r:embed="rId3"/>
          <a:srcRect l="34773" t="9375" r="35944" b="23959"/>
          <a:stretch/>
        </p:blipFill>
        <p:spPr>
          <a:xfrm>
            <a:off x="228600" y="1524000"/>
            <a:ext cx="2209800" cy="2828544"/>
          </a:xfrm>
          <a:prstGeom prst="rect">
            <a:avLst/>
          </a:prstGeom>
        </p:spPr>
      </p:pic>
      <p:sp>
        <p:nvSpPr>
          <p:cNvPr id="5" name="Rectangle 4"/>
          <p:cNvSpPr/>
          <p:nvPr/>
        </p:nvSpPr>
        <p:spPr>
          <a:xfrm>
            <a:off x="0" y="6211669"/>
            <a:ext cx="3419526" cy="646331"/>
          </a:xfrm>
          <a:prstGeom prst="rect">
            <a:avLst/>
          </a:prstGeom>
        </p:spPr>
        <p:txBody>
          <a:bodyPr wrap="none">
            <a:spAutoFit/>
          </a:bodyPr>
          <a:lstStyle/>
          <a:p>
            <a:pPr algn="ctr"/>
            <a:r>
              <a:rPr lang="en-US" dirty="0" smtClean="0"/>
              <a:t>Spanish language resources:</a:t>
            </a:r>
          </a:p>
          <a:p>
            <a:pPr algn="ctr"/>
            <a:r>
              <a:rPr lang="en-US" dirty="0" smtClean="0">
                <a:hlinkClick r:id="rId4"/>
              </a:rPr>
              <a:t>http</a:t>
            </a:r>
            <a:r>
              <a:rPr lang="en-US" dirty="0">
                <a:hlinkClick r:id="rId4"/>
              </a:rPr>
              <a:t>://</a:t>
            </a:r>
            <a:r>
              <a:rPr lang="en-US" dirty="0" smtClean="0">
                <a:hlinkClick r:id="rId4"/>
              </a:rPr>
              <a:t>www.ccass.arizona.edu/nca</a:t>
            </a:r>
            <a:endParaRPr lang="en-US" dirty="0"/>
          </a:p>
        </p:txBody>
      </p:sp>
      <p:pic>
        <p:nvPicPr>
          <p:cNvPr id="6" name="Picture 5"/>
          <p:cNvPicPr>
            <a:picLocks noChangeAspect="1"/>
          </p:cNvPicPr>
          <p:nvPr/>
        </p:nvPicPr>
        <p:blipFill rotWithShape="1">
          <a:blip r:embed="rId5"/>
          <a:srcRect l="34773" t="8333" r="35944" b="23959"/>
          <a:stretch/>
        </p:blipFill>
        <p:spPr>
          <a:xfrm>
            <a:off x="921034" y="2400381"/>
            <a:ext cx="2175803" cy="2828544"/>
          </a:xfrm>
          <a:prstGeom prst="rect">
            <a:avLst/>
          </a:prstGeom>
        </p:spPr>
      </p:pic>
      <p:pic>
        <p:nvPicPr>
          <p:cNvPr id="7" name="Picture 6"/>
          <p:cNvPicPr>
            <a:picLocks noChangeAspect="1"/>
          </p:cNvPicPr>
          <p:nvPr/>
        </p:nvPicPr>
        <p:blipFill rotWithShape="1">
          <a:blip r:embed="rId6"/>
          <a:srcRect l="30673" t="8333" r="31845" b="10417"/>
          <a:stretch/>
        </p:blipFill>
        <p:spPr>
          <a:xfrm>
            <a:off x="1828800" y="3356552"/>
            <a:ext cx="2320857" cy="2828544"/>
          </a:xfrm>
          <a:prstGeom prst="rect">
            <a:avLst/>
          </a:prstGeom>
        </p:spPr>
      </p:pic>
      <p:sp>
        <p:nvSpPr>
          <p:cNvPr id="8" name="TextBox 7"/>
          <p:cNvSpPr txBox="1"/>
          <p:nvPr/>
        </p:nvSpPr>
        <p:spPr>
          <a:xfrm>
            <a:off x="4383594" y="6211669"/>
            <a:ext cx="4760406" cy="646331"/>
          </a:xfrm>
          <a:prstGeom prst="rect">
            <a:avLst/>
          </a:prstGeom>
          <a:noFill/>
        </p:spPr>
        <p:txBody>
          <a:bodyPr wrap="none" rtlCol="0">
            <a:spAutoFit/>
          </a:bodyPr>
          <a:lstStyle/>
          <a:p>
            <a:pPr algn="ctr"/>
            <a:r>
              <a:rPr lang="en-US" dirty="0" smtClean="0"/>
              <a:t>Videos: Chapters &amp; Americans on the Front Lines</a:t>
            </a:r>
          </a:p>
          <a:p>
            <a:pPr algn="ctr"/>
            <a:r>
              <a:rPr lang="en-US" dirty="0">
                <a:hlinkClick r:id="rId7"/>
              </a:rPr>
              <a:t>http://</a:t>
            </a:r>
            <a:r>
              <a:rPr lang="en-US" dirty="0" smtClean="0">
                <a:hlinkClick r:id="rId7"/>
              </a:rPr>
              <a:t>vimeo.com/channels/nca</a:t>
            </a:r>
            <a:endParaRPr lang="en-US" dirty="0"/>
          </a:p>
        </p:txBody>
      </p:sp>
      <p:pic>
        <p:nvPicPr>
          <p:cNvPr id="9" name="Picture 8"/>
          <p:cNvPicPr>
            <a:picLocks noChangeAspect="1"/>
          </p:cNvPicPr>
          <p:nvPr/>
        </p:nvPicPr>
        <p:blipFill rotWithShape="1">
          <a:blip r:embed="rId8"/>
          <a:srcRect l="14276" t="8333" r="39458" b="45834"/>
          <a:stretch/>
        </p:blipFill>
        <p:spPr>
          <a:xfrm>
            <a:off x="4648200" y="1524000"/>
            <a:ext cx="4241223" cy="2362200"/>
          </a:xfrm>
          <a:prstGeom prst="rect">
            <a:avLst/>
          </a:prstGeom>
        </p:spPr>
      </p:pic>
      <p:pic>
        <p:nvPicPr>
          <p:cNvPr id="10" name="Picture 9"/>
          <p:cNvPicPr>
            <a:picLocks noChangeAspect="1"/>
          </p:cNvPicPr>
          <p:nvPr/>
        </p:nvPicPr>
        <p:blipFill rotWithShape="1">
          <a:blip r:embed="rId9"/>
          <a:srcRect l="14276" t="11459" r="39458" b="42708"/>
          <a:stretch/>
        </p:blipFill>
        <p:spPr>
          <a:xfrm>
            <a:off x="4662789" y="3886200"/>
            <a:ext cx="4226634" cy="2354075"/>
          </a:xfrm>
          <a:prstGeom prst="rect">
            <a:avLst/>
          </a:prstGeom>
        </p:spPr>
      </p:pic>
    </p:spTree>
    <p:extLst>
      <p:ext uri="{BB962C8B-B14F-4D97-AF65-F5344CB8AC3E}">
        <p14:creationId xmlns:p14="http://schemas.microsoft.com/office/powerpoint/2010/main" val="2942109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err="1" smtClean="0"/>
              <a:t>NCAnet</a:t>
            </a:r>
            <a:r>
              <a:rPr lang="en-US" dirty="0" smtClean="0"/>
              <a:t>: Partners in Assessment </a:t>
            </a:r>
            <a:endParaRPr lang="en-US" dirty="0"/>
          </a:p>
        </p:txBody>
      </p:sp>
      <p:sp>
        <p:nvSpPr>
          <p:cNvPr id="2" name="Content Placeholder 1"/>
          <p:cNvSpPr>
            <a:spLocks noGrp="1"/>
          </p:cNvSpPr>
          <p:nvPr>
            <p:ph sz="half" idx="1"/>
          </p:nvPr>
        </p:nvSpPr>
        <p:spPr>
          <a:xfrm>
            <a:off x="152400" y="1600200"/>
            <a:ext cx="4343400" cy="4525963"/>
          </a:xfrm>
        </p:spPr>
        <p:txBody>
          <a:bodyPr>
            <a:noAutofit/>
          </a:bodyPr>
          <a:lstStyle/>
          <a:p>
            <a:pPr algn="ctr">
              <a:buNone/>
            </a:pPr>
            <a:r>
              <a:rPr lang="en-US" b="1" dirty="0" smtClean="0"/>
              <a:t>130+ partner organizations</a:t>
            </a:r>
          </a:p>
          <a:p>
            <a:pPr algn="ctr">
              <a:buNone/>
            </a:pPr>
            <a:endParaRPr lang="en-US" dirty="0" smtClean="0"/>
          </a:p>
          <a:p>
            <a:r>
              <a:rPr lang="en-US" dirty="0" smtClean="0"/>
              <a:t>Professional societies</a:t>
            </a:r>
          </a:p>
          <a:p>
            <a:r>
              <a:rPr lang="en-US" dirty="0" smtClean="0"/>
              <a:t>Academic institutions and consortia</a:t>
            </a:r>
          </a:p>
          <a:p>
            <a:r>
              <a:rPr lang="en-US" dirty="0" smtClean="0"/>
              <a:t>Non-governmental organizations</a:t>
            </a:r>
          </a:p>
          <a:p>
            <a:r>
              <a:rPr lang="en-US" dirty="0" smtClean="0"/>
              <a:t>Local and state government departments</a:t>
            </a:r>
          </a:p>
          <a:p>
            <a:r>
              <a:rPr lang="en-US" dirty="0" smtClean="0"/>
              <a:t>Private sector</a:t>
            </a:r>
            <a:endParaRPr lang="en-US" dirty="0"/>
          </a:p>
        </p:txBody>
      </p:sp>
      <p:sp>
        <p:nvSpPr>
          <p:cNvPr id="8" name="Content Placeholder 7"/>
          <p:cNvSpPr>
            <a:spLocks noGrp="1"/>
          </p:cNvSpPr>
          <p:nvPr>
            <p:ph sz="half" idx="2"/>
          </p:nvPr>
        </p:nvSpPr>
        <p:spPr>
          <a:xfrm>
            <a:off x="4648200" y="1371600"/>
            <a:ext cx="4343400" cy="5333999"/>
          </a:xfrm>
          <a:prstGeom prst="roundRect">
            <a:avLst>
              <a:gd name="adj" fmla="val 0"/>
            </a:avLst>
          </a:prstGeom>
          <a:noFill/>
        </p:spPr>
        <p:txBody>
          <a:bodyPr>
            <a:noAutofit/>
          </a:bodyPr>
          <a:lstStyle/>
          <a:p>
            <a:pPr marL="0" indent="0" algn="ctr">
              <a:buNone/>
            </a:pPr>
            <a:r>
              <a:rPr lang="en-US" b="1" dirty="0" smtClean="0"/>
              <a:t>Online at </a:t>
            </a:r>
            <a:r>
              <a:rPr lang="en-US" dirty="0" smtClean="0">
                <a:hlinkClick r:id="rId3"/>
              </a:rPr>
              <a:t>http</a:t>
            </a:r>
            <a:r>
              <a:rPr lang="en-US" dirty="0">
                <a:hlinkClick r:id="rId3"/>
              </a:rPr>
              <a:t>://</a:t>
            </a:r>
            <a:r>
              <a:rPr lang="en-US" dirty="0" smtClean="0">
                <a:hlinkClick r:id="rId3"/>
              </a:rPr>
              <a:t>ncanet.usgcrp.gov</a:t>
            </a:r>
            <a:endParaRPr lang="en-US" dirty="0"/>
          </a:p>
          <a:p>
            <a:endParaRPr lang="en-US" dirty="0" smtClean="0"/>
          </a:p>
          <a:p>
            <a:r>
              <a:rPr lang="en-US" dirty="0" smtClean="0"/>
              <a:t>Host events that leverage NCA</a:t>
            </a:r>
          </a:p>
          <a:p>
            <a:r>
              <a:rPr lang="en-US" dirty="0" smtClean="0"/>
              <a:t>Translate &amp; share NCA with members and stakeholders</a:t>
            </a:r>
          </a:p>
          <a:p>
            <a:r>
              <a:rPr lang="en-US" dirty="0" smtClean="0"/>
              <a:t>Toolkit of materials related to USGCRP and the NCA</a:t>
            </a:r>
          </a:p>
        </p:txBody>
      </p:sp>
    </p:spTree>
    <p:extLst>
      <p:ext uri="{BB962C8B-B14F-4D97-AF65-F5344CB8AC3E}">
        <p14:creationId xmlns:p14="http://schemas.microsoft.com/office/powerpoint/2010/main" val="1512388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371600"/>
            <a:ext cx="9144000" cy="1804064"/>
          </a:xfrm>
        </p:spPr>
        <p:txBody>
          <a:bodyPr>
            <a:noAutofit/>
          </a:bodyPr>
          <a:lstStyle/>
          <a:p>
            <a:r>
              <a:rPr lang="en-US" sz="3600" b="1" dirty="0" smtClean="0">
                <a:solidFill>
                  <a:schemeClr val="accent5">
                    <a:lumMod val="50000"/>
                  </a:schemeClr>
                </a:solidFill>
              </a:rPr>
              <a:t>Climate Change Impacts in the United States</a:t>
            </a:r>
            <a:br>
              <a:rPr lang="en-US" sz="3600" b="1" dirty="0" smtClean="0">
                <a:solidFill>
                  <a:schemeClr val="accent5">
                    <a:lumMod val="50000"/>
                  </a:schemeClr>
                </a:solidFill>
              </a:rPr>
            </a:br>
            <a:r>
              <a:rPr lang="en-US" sz="3600" b="1" dirty="0" smtClean="0">
                <a:solidFill>
                  <a:schemeClr val="accent5">
                    <a:lumMod val="50000"/>
                  </a:schemeClr>
                </a:solidFill>
              </a:rPr>
              <a:t/>
            </a:r>
            <a:br>
              <a:rPr lang="en-US" sz="3600" b="1" dirty="0" smtClean="0">
                <a:solidFill>
                  <a:schemeClr val="accent5">
                    <a:lumMod val="50000"/>
                  </a:schemeClr>
                </a:solidFill>
              </a:rPr>
            </a:br>
            <a:r>
              <a:rPr lang="en-US" sz="2800" dirty="0" smtClean="0">
                <a:solidFill>
                  <a:schemeClr val="accent5">
                    <a:lumMod val="50000"/>
                  </a:schemeClr>
                </a:solidFill>
                <a:hlinkClick r:id="rId4"/>
              </a:rPr>
              <a:t>http://nca2014.globalchange.gov</a:t>
            </a:r>
            <a:endParaRPr lang="en-US" sz="2400" dirty="0">
              <a:solidFill>
                <a:schemeClr val="accent5">
                  <a:lumMod val="50000"/>
                </a:schemeClr>
              </a:solidFil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666"/>
          <a:stretch/>
        </p:blipFill>
        <p:spPr>
          <a:xfrm>
            <a:off x="0" y="76200"/>
            <a:ext cx="8991600" cy="1219200"/>
          </a:xfrm>
          <a:prstGeom prst="rect">
            <a:avLst/>
          </a:prstGeom>
        </p:spPr>
      </p:pic>
      <p:sp>
        <p:nvSpPr>
          <p:cNvPr id="3" name="Subtitle 2"/>
          <p:cNvSpPr>
            <a:spLocks noGrp="1"/>
          </p:cNvSpPr>
          <p:nvPr>
            <p:ph type="subTitle" idx="1"/>
          </p:nvPr>
        </p:nvSpPr>
        <p:spPr>
          <a:xfrm>
            <a:off x="533400" y="304800"/>
            <a:ext cx="7677895" cy="1143000"/>
          </a:xfrm>
        </p:spPr>
        <p:txBody>
          <a:bodyPr>
            <a:normAutofit/>
          </a:bodyPr>
          <a:lstStyle/>
          <a:p>
            <a:r>
              <a:rPr lang="en-US" sz="4000" b="1" dirty="0" smtClean="0">
                <a:solidFill>
                  <a:schemeClr val="tx1"/>
                </a:solidFill>
              </a:rPr>
              <a:t>Third National Climate Assessment</a:t>
            </a:r>
            <a:endParaRPr lang="en-US" sz="4000" b="1" dirty="0">
              <a:solidFill>
                <a:schemeClr val="tx1"/>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09381"/>
            <a:ext cx="2409412" cy="539421"/>
          </a:xfrm>
          <a:prstGeom prst="rect">
            <a:avLst/>
          </a:prstGeom>
        </p:spPr>
      </p:pic>
      <p:pic>
        <p:nvPicPr>
          <p:cNvPr id="2050" name="Picture 2" descr="http://www.leadgenix.com/wp-content/uploads/2013/10/twitter_logo1-Copy.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6600" y="3881018"/>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74965" y="4418150"/>
            <a:ext cx="1480470" cy="523220"/>
          </a:xfrm>
          <a:prstGeom prst="rect">
            <a:avLst/>
          </a:prstGeom>
          <a:noFill/>
        </p:spPr>
        <p:txBody>
          <a:bodyPr wrap="none" rtlCol="0">
            <a:spAutoFit/>
          </a:bodyPr>
          <a:lstStyle/>
          <a:p>
            <a:r>
              <a:rPr lang="en-US" sz="2800" b="1" dirty="0" smtClean="0">
                <a:solidFill>
                  <a:prstClr val="black"/>
                </a:solidFill>
              </a:rPr>
              <a:t>@</a:t>
            </a:r>
            <a:r>
              <a:rPr lang="en-US" sz="2800" b="1" dirty="0" err="1" smtClean="0">
                <a:solidFill>
                  <a:prstClr val="black"/>
                </a:solidFill>
              </a:rPr>
              <a:t>usgcrp</a:t>
            </a:r>
            <a:endParaRPr lang="en-US" sz="2800" b="1" dirty="0">
              <a:solidFill>
                <a:prstClr val="black"/>
              </a:solidFill>
            </a:endParaRPr>
          </a:p>
        </p:txBody>
      </p:sp>
      <p:pic>
        <p:nvPicPr>
          <p:cNvPr id="2052" name="Picture 4" descr="http://www.underconsideration.com/brandnew/archives/facebook_logo_detail.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3960950"/>
            <a:ext cx="427415" cy="45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9209" y="4421955"/>
            <a:ext cx="3409395" cy="523220"/>
          </a:xfrm>
          <a:prstGeom prst="rect">
            <a:avLst/>
          </a:prstGeom>
          <a:noFill/>
        </p:spPr>
        <p:txBody>
          <a:bodyPr wrap="none" rtlCol="0">
            <a:spAutoFit/>
          </a:bodyPr>
          <a:lstStyle/>
          <a:p>
            <a:r>
              <a:rPr lang="en-US" sz="2800" b="1" dirty="0">
                <a:solidFill>
                  <a:prstClr val="black"/>
                </a:solidFill>
              </a:rPr>
              <a:t>f</a:t>
            </a:r>
            <a:r>
              <a:rPr lang="en-US" sz="2800" b="1" dirty="0" smtClean="0">
                <a:solidFill>
                  <a:prstClr val="black"/>
                </a:solidFill>
              </a:rPr>
              <a:t>acebook.com/</a:t>
            </a:r>
            <a:r>
              <a:rPr lang="en-US" sz="2800" b="1" dirty="0" err="1" smtClean="0">
                <a:solidFill>
                  <a:prstClr val="black"/>
                </a:solidFill>
              </a:rPr>
              <a:t>usgcrp</a:t>
            </a:r>
            <a:endParaRPr lang="en-US" sz="2800" b="1" dirty="0">
              <a:solidFill>
                <a:prstClr val="black"/>
              </a:solidFill>
            </a:endParaRPr>
          </a:p>
        </p:txBody>
      </p:sp>
      <p:sp>
        <p:nvSpPr>
          <p:cNvPr id="9" name="TextBox 8"/>
          <p:cNvSpPr txBox="1"/>
          <p:nvPr/>
        </p:nvSpPr>
        <p:spPr>
          <a:xfrm>
            <a:off x="3678669" y="3218315"/>
            <a:ext cx="1741182" cy="523220"/>
          </a:xfrm>
          <a:prstGeom prst="rect">
            <a:avLst/>
          </a:prstGeom>
          <a:noFill/>
        </p:spPr>
        <p:txBody>
          <a:bodyPr wrap="none" rtlCol="0">
            <a:spAutoFit/>
          </a:bodyPr>
          <a:lstStyle/>
          <a:p>
            <a:r>
              <a:rPr lang="en-US" sz="2800" b="1" dirty="0" smtClean="0">
                <a:solidFill>
                  <a:prstClr val="black"/>
                </a:solidFill>
              </a:rPr>
              <a:t>#NCA2014</a:t>
            </a:r>
            <a:endParaRPr lang="en-US" sz="2800" b="1" dirty="0">
              <a:solidFill>
                <a:prstClr val="black"/>
              </a:solidFill>
            </a:endParaRPr>
          </a:p>
        </p:txBody>
      </p:sp>
      <p:sp>
        <p:nvSpPr>
          <p:cNvPr id="10" name="TextBox 9"/>
          <p:cNvSpPr txBox="1"/>
          <p:nvPr/>
        </p:nvSpPr>
        <p:spPr>
          <a:xfrm>
            <a:off x="1944936" y="5181600"/>
            <a:ext cx="5371663" cy="461665"/>
          </a:xfrm>
          <a:prstGeom prst="rect">
            <a:avLst/>
          </a:prstGeom>
          <a:noFill/>
        </p:spPr>
        <p:txBody>
          <a:bodyPr wrap="none" rtlCol="0">
            <a:spAutoFit/>
          </a:bodyPr>
          <a:lstStyle/>
          <a:p>
            <a:pPr algn="ctr"/>
            <a:r>
              <a:rPr lang="en-US" sz="2400" b="1" dirty="0" smtClean="0">
                <a:solidFill>
                  <a:schemeClr val="bg1"/>
                </a:solidFill>
              </a:rPr>
              <a:t>Emily Therese </a:t>
            </a:r>
            <a:r>
              <a:rPr lang="en-US" sz="2400" b="1" dirty="0" err="1" smtClean="0">
                <a:solidFill>
                  <a:schemeClr val="bg1"/>
                </a:solidFill>
              </a:rPr>
              <a:t>Cloyd</a:t>
            </a:r>
            <a:r>
              <a:rPr lang="en-US" sz="2400" b="1" dirty="0" smtClean="0">
                <a:solidFill>
                  <a:schemeClr val="bg1"/>
                </a:solidFill>
              </a:rPr>
              <a:t>, </a:t>
            </a:r>
            <a:r>
              <a:rPr lang="en-US" sz="2400" b="1" dirty="0" smtClean="0">
                <a:solidFill>
                  <a:schemeClr val="bg1"/>
                </a:solidFill>
                <a:hlinkClick r:id="rId9"/>
              </a:rPr>
              <a:t>ecloyd@usgcrp.gov</a:t>
            </a:r>
            <a:endParaRPr lang="en-US" sz="2400" b="1" dirty="0">
              <a:solidFill>
                <a:schemeClr val="bg1"/>
              </a:solidFill>
            </a:endParaRPr>
          </a:p>
        </p:txBody>
      </p:sp>
    </p:spTree>
    <p:extLst>
      <p:ext uri="{BB962C8B-B14F-4D97-AF65-F5344CB8AC3E}">
        <p14:creationId xmlns:p14="http://schemas.microsoft.com/office/powerpoint/2010/main" val="1282541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11128"/>
            <a:ext cx="9144000" cy="889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563562"/>
          </a:xfrm>
        </p:spPr>
        <p:txBody>
          <a:bodyPr>
            <a:normAutofit fontScale="90000"/>
          </a:bodyPr>
          <a:lstStyle/>
          <a:p>
            <a:r>
              <a:rPr lang="en-US" dirty="0" smtClean="0"/>
              <a:t>US Global Change Research Program</a:t>
            </a:r>
            <a:endParaRPr lang="en-US" dirty="0"/>
          </a:p>
        </p:txBody>
      </p:sp>
      <p:sp>
        <p:nvSpPr>
          <p:cNvPr id="27" name="Content Placeholder 8"/>
          <p:cNvSpPr>
            <a:spLocks noGrp="1"/>
          </p:cNvSpPr>
          <p:nvPr>
            <p:ph sz="half" idx="1"/>
          </p:nvPr>
        </p:nvSpPr>
        <p:spPr>
          <a:xfrm>
            <a:off x="4907564" y="5314195"/>
            <a:ext cx="4253733" cy="782253"/>
          </a:xfrm>
        </p:spPr>
        <p:txBody>
          <a:bodyPr>
            <a:noAutofit/>
          </a:bodyPr>
          <a:lstStyle/>
          <a:p>
            <a:pPr marL="0" indent="0" algn="ctr">
              <a:buNone/>
            </a:pPr>
            <a:r>
              <a:rPr lang="en-US" sz="2400" dirty="0" smtClean="0">
                <a:cs typeface="Arial" charset="0"/>
              </a:rPr>
              <a:t>More information:</a:t>
            </a:r>
          </a:p>
          <a:p>
            <a:pPr marL="0" indent="0" algn="ctr">
              <a:buNone/>
            </a:pPr>
            <a:r>
              <a:rPr lang="en-US" sz="2400" dirty="0" smtClean="0">
                <a:cs typeface="Arial" charset="0"/>
                <a:hlinkClick r:id="rId3"/>
              </a:rPr>
              <a:t>http://www.globalchange.gov</a:t>
            </a:r>
            <a:endParaRPr lang="en-US" sz="2400" dirty="0" smtClean="0">
              <a:cs typeface="Arial" charset="0"/>
            </a:endParaRPr>
          </a:p>
        </p:txBody>
      </p:sp>
      <p:pic>
        <p:nvPicPr>
          <p:cNvPr id="6" name="Picture 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186606" y="2174799"/>
            <a:ext cx="3695651" cy="990600"/>
          </a:xfrm>
          <a:prstGeom prst="rect">
            <a:avLst/>
          </a:prstGeom>
        </p:spPr>
      </p:pic>
      <p:sp>
        <p:nvSpPr>
          <p:cNvPr id="21" name="Rectangle 20"/>
          <p:cNvSpPr/>
          <p:nvPr/>
        </p:nvSpPr>
        <p:spPr>
          <a:xfrm>
            <a:off x="152400" y="1857816"/>
            <a:ext cx="4786530" cy="3933384"/>
          </a:xfrm>
          <a:prstGeom prst="rect">
            <a:avLst/>
          </a:prstGeom>
        </p:spPr>
        <p:txBody>
          <a:bodyPr wrap="square">
            <a:spAutoFit/>
          </a:bodyPr>
          <a:lstStyle/>
          <a:p>
            <a:pPr>
              <a:spcBef>
                <a:spcPct val="20000"/>
              </a:spcBef>
            </a:pPr>
            <a:r>
              <a:rPr lang="en-US" sz="2400" dirty="0">
                <a:ea typeface="Times New Roman" charset="0"/>
                <a:cs typeface="Times New Roman" charset="0"/>
              </a:rPr>
              <a:t>Global Change Research Act (1990</a:t>
            </a:r>
            <a:r>
              <a:rPr lang="en-US" sz="2400" dirty="0" smtClean="0">
                <a:ea typeface="Times New Roman" charset="0"/>
                <a:cs typeface="Times New Roman" charset="0"/>
              </a:rPr>
              <a:t>): </a:t>
            </a:r>
          </a:p>
          <a:p>
            <a:pPr>
              <a:spcBef>
                <a:spcPct val="20000"/>
              </a:spcBef>
            </a:pPr>
            <a:endParaRPr lang="en-US" sz="2400" dirty="0" smtClean="0">
              <a:ea typeface="Times New Roman" charset="0"/>
              <a:cs typeface="Times New Roman" charset="0"/>
            </a:endParaRPr>
          </a:p>
          <a:p>
            <a:pPr>
              <a:spcBef>
                <a:spcPct val="20000"/>
              </a:spcBef>
            </a:pPr>
            <a:r>
              <a:rPr lang="en-US" sz="2400" dirty="0" smtClean="0">
                <a:ea typeface="Times New Roman" charset="0"/>
                <a:cs typeface="Times New Roman" charset="0"/>
              </a:rPr>
              <a:t>“</a:t>
            </a:r>
            <a:r>
              <a:rPr lang="en-US" sz="2400" dirty="0">
                <a:ea typeface="Times New Roman" charset="0"/>
                <a:cs typeface="Times New Roman" charset="0"/>
              </a:rPr>
              <a:t>To provide for development and coordination of a comprehensive and integrated United States research program which will assist the Nation and the world to </a:t>
            </a:r>
            <a:r>
              <a:rPr lang="en-US" sz="2400" b="1" dirty="0">
                <a:ea typeface="Times New Roman" charset="0"/>
                <a:cs typeface="Times New Roman" charset="0"/>
              </a:rPr>
              <a:t>understand, assess, predict, and respond</a:t>
            </a:r>
            <a:r>
              <a:rPr lang="en-US" sz="2400" dirty="0">
                <a:ea typeface="Times New Roman" charset="0"/>
                <a:cs typeface="Times New Roman" charset="0"/>
              </a:rPr>
              <a:t> to human-induced and natural processes of global change.” </a:t>
            </a:r>
          </a:p>
        </p:txBody>
      </p:sp>
      <p:sp>
        <p:nvSpPr>
          <p:cNvPr id="3" name="TextBox 2"/>
          <p:cNvSpPr txBox="1"/>
          <p:nvPr/>
        </p:nvSpPr>
        <p:spPr>
          <a:xfrm>
            <a:off x="4938930" y="3701954"/>
            <a:ext cx="4191000" cy="1200329"/>
          </a:xfrm>
          <a:prstGeom prst="rect">
            <a:avLst/>
          </a:prstGeom>
          <a:noFill/>
        </p:spPr>
        <p:txBody>
          <a:bodyPr wrap="square" rtlCol="0">
            <a:spAutoFit/>
          </a:bodyPr>
          <a:lstStyle/>
          <a:p>
            <a:pPr algn="ctr"/>
            <a:r>
              <a:rPr lang="en-US" sz="2400" dirty="0"/>
              <a:t>13 Federal Departments &amp; Agencies + Executive Office of the President</a:t>
            </a:r>
          </a:p>
        </p:txBody>
      </p:sp>
      <p:pic>
        <p:nvPicPr>
          <p:cNvPr id="28" name="Picture 27"/>
          <p:cNvPicPr>
            <a:picLocks noChangeAspect="1"/>
          </p:cNvPicPr>
          <p:nvPr/>
        </p:nvPicPr>
        <p:blipFill>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0" y="838200"/>
            <a:ext cx="9144000" cy="690634"/>
          </a:xfrm>
          <a:prstGeom prst="rect">
            <a:avLst/>
          </a:prstGeom>
        </p:spPr>
      </p:pic>
    </p:spTree>
    <p:extLst>
      <p:ext uri="{BB962C8B-B14F-4D97-AF65-F5344CB8AC3E}">
        <p14:creationId xmlns:p14="http://schemas.microsoft.com/office/powerpoint/2010/main" val="2371950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800" dirty="0" smtClean="0"/>
              <a:t>National Climate Assessment:</a:t>
            </a:r>
            <a:br>
              <a:rPr lang="en-US" sz="2800" dirty="0" smtClean="0"/>
            </a:br>
            <a:r>
              <a:rPr lang="en-US" sz="2800" dirty="0" smtClean="0"/>
              <a:t>GCRA (1990), Section 106</a:t>
            </a:r>
            <a:endParaRPr lang="en-US" sz="2800" dirty="0"/>
          </a:p>
        </p:txBody>
      </p:sp>
      <p:sp>
        <p:nvSpPr>
          <p:cNvPr id="3" name="Content Placeholder 2"/>
          <p:cNvSpPr>
            <a:spLocks noGrp="1"/>
          </p:cNvSpPr>
          <p:nvPr>
            <p:ph sz="half" idx="1"/>
          </p:nvPr>
        </p:nvSpPr>
        <p:spPr>
          <a:xfrm>
            <a:off x="304800" y="1295400"/>
            <a:ext cx="8534400" cy="5181600"/>
          </a:xfrm>
        </p:spPr>
        <p:txBody>
          <a:bodyPr>
            <a:noAutofit/>
          </a:bodyPr>
          <a:lstStyle/>
          <a:p>
            <a:pPr marL="0" indent="0">
              <a:buNone/>
              <a:defRPr/>
            </a:pPr>
            <a:r>
              <a:rPr lang="en-US" sz="2400" b="1" dirty="0" smtClean="0"/>
              <a:t>…not less frequently than every 4 years</a:t>
            </a:r>
            <a:r>
              <a:rPr lang="en-US" sz="2400" dirty="0" smtClean="0"/>
              <a:t>, the Council… shall prepare… an assessment which –</a:t>
            </a:r>
          </a:p>
          <a:p>
            <a:pPr>
              <a:defRPr/>
            </a:pPr>
            <a:r>
              <a:rPr lang="en-US" sz="2400" dirty="0" smtClean="0">
                <a:solidFill>
                  <a:srgbClr val="FFFF00"/>
                </a:solidFill>
              </a:rPr>
              <a:t>integrates, evaluates, and interprets</a:t>
            </a:r>
            <a:r>
              <a:rPr lang="en-US" sz="2400" dirty="0" smtClean="0">
                <a:solidFill>
                  <a:srgbClr val="0000CC"/>
                </a:solidFill>
              </a:rPr>
              <a:t> </a:t>
            </a:r>
            <a:r>
              <a:rPr lang="en-US" sz="2400" dirty="0" smtClean="0"/>
              <a:t>the findings of the Program (USGCRP) and discusses the scientific uncertainties associated with such findings;</a:t>
            </a:r>
          </a:p>
          <a:p>
            <a:pPr>
              <a:defRPr/>
            </a:pPr>
            <a:r>
              <a:rPr lang="en-US" sz="2400" dirty="0" smtClean="0">
                <a:solidFill>
                  <a:srgbClr val="FFFF00"/>
                </a:solidFill>
              </a:rPr>
              <a:t>analyzes the effects of global change </a:t>
            </a:r>
            <a:r>
              <a:rPr lang="en-US" sz="2400" dirty="0" smtClean="0"/>
              <a:t>on the natural environment, agriculture, energy production and use, land and water resources, transportation, human health and welfare, human social systems, and biological diversity; and</a:t>
            </a:r>
          </a:p>
          <a:p>
            <a:pPr>
              <a:defRPr/>
            </a:pPr>
            <a:r>
              <a:rPr lang="en-US" sz="2400" dirty="0" smtClean="0"/>
              <a:t>analyzes current trends in global change, both human- induced and natural, and </a:t>
            </a:r>
            <a:r>
              <a:rPr lang="en-US" sz="2400" dirty="0" smtClean="0">
                <a:solidFill>
                  <a:srgbClr val="FFFF00"/>
                </a:solidFill>
              </a:rPr>
              <a:t>projects major trends for the subsequent 25 to 100 years. </a:t>
            </a:r>
          </a:p>
        </p:txBody>
      </p:sp>
    </p:spTree>
    <p:extLst>
      <p:ext uri="{BB962C8B-B14F-4D97-AF65-F5344CB8AC3E}">
        <p14:creationId xmlns:p14="http://schemas.microsoft.com/office/powerpoint/2010/main" val="173488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Third National Climate Assessment</a:t>
            </a:r>
            <a:endParaRPr lang="en-US" dirty="0"/>
          </a:p>
        </p:txBody>
      </p:sp>
      <p:pic>
        <p:nvPicPr>
          <p:cNvPr id="8" name="Picture 2" descr="thumbnail"/>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3624" r="29648"/>
          <a:stretch/>
        </p:blipFill>
        <p:spPr bwMode="auto">
          <a:xfrm>
            <a:off x="442942" y="1435684"/>
            <a:ext cx="2800218" cy="328871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2"/>
          </p:nvPr>
        </p:nvSpPr>
        <p:spPr>
          <a:xfrm>
            <a:off x="3352800" y="1066801"/>
            <a:ext cx="5638800" cy="5791200"/>
          </a:xfrm>
        </p:spPr>
        <p:txBody>
          <a:bodyPr>
            <a:normAutofit fontScale="85000" lnSpcReduction="10000"/>
          </a:bodyPr>
          <a:lstStyle/>
          <a:p>
            <a:pPr marL="0" indent="0">
              <a:lnSpc>
                <a:spcPct val="120000"/>
              </a:lnSpc>
              <a:buNone/>
            </a:pPr>
            <a:r>
              <a:rPr lang="en-US" b="1" dirty="0" smtClean="0">
                <a:solidFill>
                  <a:srgbClr val="FFFF00"/>
                </a:solidFill>
              </a:rPr>
              <a:t>Goal</a:t>
            </a:r>
          </a:p>
          <a:p>
            <a:pPr>
              <a:lnSpc>
                <a:spcPct val="120000"/>
              </a:lnSpc>
            </a:pPr>
            <a:r>
              <a:rPr lang="en-US" dirty="0" smtClean="0"/>
              <a:t>Enhance the </a:t>
            </a:r>
            <a:r>
              <a:rPr lang="en-US" dirty="0"/>
              <a:t>ability of the United States to </a:t>
            </a:r>
            <a:r>
              <a:rPr lang="en-US" b="1" dirty="0">
                <a:solidFill>
                  <a:srgbClr val="FFFF00"/>
                </a:solidFill>
              </a:rPr>
              <a:t>anticipate, mitigate, and adapt </a:t>
            </a:r>
            <a:r>
              <a:rPr lang="en-US" dirty="0"/>
              <a:t>to changes in the global environment.</a:t>
            </a:r>
          </a:p>
          <a:p>
            <a:pPr>
              <a:lnSpc>
                <a:spcPct val="120000"/>
              </a:lnSpc>
              <a:buNone/>
            </a:pPr>
            <a:r>
              <a:rPr lang="en-US" b="1" dirty="0" smtClean="0">
                <a:solidFill>
                  <a:srgbClr val="FFFF00"/>
                </a:solidFill>
              </a:rPr>
              <a:t>Vision</a:t>
            </a:r>
            <a:endParaRPr lang="en-US" b="1" dirty="0">
              <a:solidFill>
                <a:srgbClr val="FFFF00"/>
              </a:solidFill>
            </a:endParaRPr>
          </a:p>
          <a:p>
            <a:pPr>
              <a:lnSpc>
                <a:spcPct val="120000"/>
              </a:lnSpc>
            </a:pPr>
            <a:r>
              <a:rPr lang="en-US" dirty="0" smtClean="0"/>
              <a:t>Advance </a:t>
            </a:r>
            <a:r>
              <a:rPr lang="en-US" dirty="0"/>
              <a:t>an </a:t>
            </a:r>
            <a:r>
              <a:rPr lang="en-US" b="1" dirty="0">
                <a:solidFill>
                  <a:srgbClr val="FFFF00"/>
                </a:solidFill>
              </a:rPr>
              <a:t>inclusive, broad-based, and sustained process</a:t>
            </a:r>
            <a:r>
              <a:rPr lang="en-US" dirty="0">
                <a:solidFill>
                  <a:srgbClr val="FFFF00"/>
                </a:solidFill>
              </a:rPr>
              <a:t> </a:t>
            </a:r>
            <a:r>
              <a:rPr lang="en-US" dirty="0"/>
              <a:t>for assessing and communicating scientific knowledge of the impacts, risks, and vulnerabilities associated with a changing global climate in support of decision-making across the United States</a:t>
            </a:r>
            <a:r>
              <a:rPr lang="en-US" dirty="0" smtClean="0"/>
              <a:t>.</a:t>
            </a:r>
            <a:endParaRPr lang="en-US" dirty="0"/>
          </a:p>
        </p:txBody>
      </p:sp>
    </p:spTree>
    <p:extLst>
      <p:ext uri="{BB962C8B-B14F-4D97-AF65-F5344CB8AC3E}">
        <p14:creationId xmlns:p14="http://schemas.microsoft.com/office/powerpoint/2010/main" val="3874203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38200" y="0"/>
            <a:ext cx="6477000" cy="822325"/>
          </a:xfrm>
          <a:ln/>
        </p:spPr>
        <p:txBody>
          <a:bodyPr>
            <a:normAutofit fontScale="90000"/>
          </a:bodyPr>
          <a:lstStyle/>
          <a:p>
            <a:r>
              <a:rPr lang="en-US" b="1" dirty="0">
                <a:ea typeface="Lucida Grande" charset="0"/>
                <a:cs typeface="Lucida Grande" charset="0"/>
                <a:sym typeface="Lucida Grande" charset="0"/>
              </a:rPr>
              <a:t>Outline for Third NCA Report</a:t>
            </a:r>
            <a:endParaRPr lang="en-US" b="1" dirty="0">
              <a:ea typeface="ヒラギノ角ゴ ProN W3" charset="0"/>
              <a:cs typeface="ヒラギノ角ゴ ProN W3" charset="0"/>
              <a:sym typeface="Lucida Grande" charset="0"/>
            </a:endParaRPr>
          </a:p>
        </p:txBody>
      </p:sp>
      <p:sp>
        <p:nvSpPr>
          <p:cNvPr id="7171" name="Rectangle 3"/>
          <p:cNvSpPr>
            <a:spLocks noGrp="1" noChangeArrowheads="1"/>
          </p:cNvSpPr>
          <p:nvPr>
            <p:ph idx="1"/>
          </p:nvPr>
        </p:nvSpPr>
        <p:spPr>
          <a:xfrm>
            <a:off x="309859" y="994402"/>
            <a:ext cx="4953000" cy="5502275"/>
          </a:xfrm>
          <a:ln/>
        </p:spPr>
        <p:txBody>
          <a:bodyPr>
            <a:normAutofit fontScale="85000" lnSpcReduction="20000"/>
          </a:bodyPr>
          <a:lstStyle/>
          <a:p>
            <a:pPr marL="304800" indent="-304800">
              <a:spcBef>
                <a:spcPct val="0"/>
              </a:spcBef>
              <a:spcAft>
                <a:spcPts val="400"/>
              </a:spcAft>
            </a:pPr>
            <a:r>
              <a:rPr lang="en-US" dirty="0" smtClean="0">
                <a:latin typeface="+mj-lt"/>
              </a:rPr>
              <a:t>Climate Change and the American People</a:t>
            </a:r>
          </a:p>
          <a:p>
            <a:pPr marL="304800" indent="-304800">
              <a:spcBef>
                <a:spcPct val="0"/>
              </a:spcBef>
              <a:spcAft>
                <a:spcPts val="400"/>
              </a:spcAft>
            </a:pPr>
            <a:endParaRPr lang="en-US" dirty="0" smtClean="0">
              <a:latin typeface="+mj-lt"/>
            </a:endParaRPr>
          </a:p>
          <a:p>
            <a:pPr marL="304800" indent="-304800">
              <a:spcBef>
                <a:spcPct val="0"/>
              </a:spcBef>
              <a:spcAft>
                <a:spcPts val="400"/>
              </a:spcAft>
            </a:pPr>
            <a:r>
              <a:rPr lang="en-US" dirty="0" smtClean="0">
                <a:latin typeface="+mj-lt"/>
              </a:rPr>
              <a:t>Overview and </a:t>
            </a:r>
            <a:r>
              <a:rPr lang="en-US" dirty="0">
                <a:latin typeface="+mj-lt"/>
              </a:rPr>
              <a:t>Report </a:t>
            </a:r>
            <a:r>
              <a:rPr lang="en-US" dirty="0" smtClean="0">
                <a:latin typeface="+mj-lt"/>
              </a:rPr>
              <a:t>Findings</a:t>
            </a:r>
            <a:endParaRPr lang="en-US" dirty="0">
              <a:latin typeface="+mj-lt"/>
            </a:endParaRPr>
          </a:p>
          <a:p>
            <a:pPr marL="304800" indent="-304800">
              <a:spcBef>
                <a:spcPct val="0"/>
              </a:spcBef>
              <a:spcAft>
                <a:spcPts val="400"/>
              </a:spcAft>
            </a:pPr>
            <a:endParaRPr lang="en-US" dirty="0" smtClean="0">
              <a:latin typeface="+mj-lt"/>
            </a:endParaRPr>
          </a:p>
          <a:p>
            <a:pPr marL="304800" indent="-304800">
              <a:spcBef>
                <a:spcPct val="0"/>
              </a:spcBef>
              <a:spcAft>
                <a:spcPts val="400"/>
              </a:spcAft>
            </a:pPr>
            <a:r>
              <a:rPr lang="en-US" dirty="0" smtClean="0">
                <a:latin typeface="+mj-lt"/>
              </a:rPr>
              <a:t>Our Changing Climate</a:t>
            </a:r>
            <a:endParaRPr lang="en-US" dirty="0">
              <a:latin typeface="+mj-lt"/>
            </a:endParaRPr>
          </a:p>
          <a:p>
            <a:pPr marL="304800" indent="-304800">
              <a:spcBef>
                <a:spcPct val="0"/>
              </a:spcBef>
              <a:spcAft>
                <a:spcPts val="400"/>
              </a:spcAft>
            </a:pPr>
            <a:endParaRPr lang="en-US" dirty="0" smtClean="0">
              <a:latin typeface="+mj-lt"/>
            </a:endParaRPr>
          </a:p>
          <a:p>
            <a:pPr marL="304800" indent="-304800">
              <a:spcBef>
                <a:spcPct val="0"/>
              </a:spcBef>
              <a:spcAft>
                <a:spcPts val="400"/>
              </a:spcAft>
            </a:pPr>
            <a:r>
              <a:rPr lang="en-US" dirty="0" smtClean="0">
                <a:latin typeface="+mj-lt"/>
              </a:rPr>
              <a:t>Sectors </a:t>
            </a:r>
            <a:r>
              <a:rPr lang="en-US" dirty="0">
                <a:latin typeface="+mj-lt"/>
              </a:rPr>
              <a:t>&amp; </a:t>
            </a:r>
            <a:r>
              <a:rPr lang="en-US" dirty="0" err="1" smtClean="0">
                <a:latin typeface="+mj-lt"/>
              </a:rPr>
              <a:t>Sectoral</a:t>
            </a:r>
            <a:r>
              <a:rPr lang="en-US" dirty="0" smtClean="0">
                <a:latin typeface="+mj-lt"/>
              </a:rPr>
              <a:t> Cross-cuts</a:t>
            </a:r>
            <a:endParaRPr lang="en-US" dirty="0">
              <a:latin typeface="+mj-lt"/>
            </a:endParaRPr>
          </a:p>
          <a:p>
            <a:pPr marL="304800" indent="-304800">
              <a:spcBef>
                <a:spcPct val="0"/>
              </a:spcBef>
              <a:spcAft>
                <a:spcPts val="400"/>
              </a:spcAft>
            </a:pPr>
            <a:endParaRPr lang="en-US" dirty="0" smtClean="0">
              <a:latin typeface="+mj-lt"/>
            </a:endParaRPr>
          </a:p>
          <a:p>
            <a:pPr marL="304800" indent="-304800">
              <a:spcBef>
                <a:spcPct val="0"/>
              </a:spcBef>
              <a:spcAft>
                <a:spcPts val="400"/>
              </a:spcAft>
            </a:pPr>
            <a:r>
              <a:rPr lang="en-US" dirty="0" smtClean="0">
                <a:latin typeface="+mj-lt"/>
              </a:rPr>
              <a:t>Regions </a:t>
            </a:r>
            <a:r>
              <a:rPr lang="en-US" dirty="0">
                <a:latin typeface="+mj-lt"/>
              </a:rPr>
              <a:t>&amp; </a:t>
            </a:r>
            <a:r>
              <a:rPr lang="en-US" dirty="0" err="1" smtClean="0">
                <a:latin typeface="+mj-lt"/>
              </a:rPr>
              <a:t>Biogeographical</a:t>
            </a:r>
            <a:r>
              <a:rPr lang="en-US" dirty="0" smtClean="0">
                <a:latin typeface="+mj-lt"/>
              </a:rPr>
              <a:t> Cross-cuts</a:t>
            </a:r>
            <a:endParaRPr lang="en-US" dirty="0">
              <a:latin typeface="+mj-lt"/>
            </a:endParaRPr>
          </a:p>
          <a:p>
            <a:pPr marL="304800" indent="-304800">
              <a:spcBef>
                <a:spcPct val="0"/>
              </a:spcBef>
            </a:pPr>
            <a:endParaRPr lang="en-US" dirty="0" smtClean="0">
              <a:latin typeface="+mj-lt"/>
            </a:endParaRPr>
          </a:p>
          <a:p>
            <a:pPr marL="304800" indent="-304800">
              <a:spcBef>
                <a:spcPct val="0"/>
              </a:spcBef>
            </a:pPr>
            <a:r>
              <a:rPr lang="en-US" dirty="0" smtClean="0">
                <a:latin typeface="+mj-lt"/>
              </a:rPr>
              <a:t>Responses</a:t>
            </a:r>
            <a:endParaRPr lang="en-US" dirty="0">
              <a:latin typeface="+mj-lt"/>
            </a:endParaRPr>
          </a:p>
          <a:p>
            <a:pPr marL="304800" indent="-304800">
              <a:spcBef>
                <a:spcPct val="0"/>
              </a:spcBef>
            </a:pPr>
            <a:endParaRPr lang="en-US" dirty="0" smtClean="0">
              <a:latin typeface="+mj-lt"/>
            </a:endParaRPr>
          </a:p>
          <a:p>
            <a:pPr marL="304800" indent="-304800">
              <a:spcBef>
                <a:spcPct val="0"/>
              </a:spcBef>
            </a:pPr>
            <a:r>
              <a:rPr lang="en-US" dirty="0" smtClean="0">
                <a:latin typeface="+mj-lt"/>
              </a:rPr>
              <a:t>Appendices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999" y="987972"/>
            <a:ext cx="3574731" cy="4627289"/>
          </a:xfrm>
          <a:prstGeom prst="rect">
            <a:avLst/>
          </a:prstGeom>
        </p:spPr>
      </p:pic>
      <p:sp>
        <p:nvSpPr>
          <p:cNvPr id="2" name="TextBox 1"/>
          <p:cNvSpPr txBox="1"/>
          <p:nvPr/>
        </p:nvSpPr>
        <p:spPr>
          <a:xfrm>
            <a:off x="5294390" y="5788791"/>
            <a:ext cx="3653949" cy="707886"/>
          </a:xfrm>
          <a:prstGeom prst="rect">
            <a:avLst/>
          </a:prstGeom>
          <a:noFill/>
        </p:spPr>
        <p:txBody>
          <a:bodyPr wrap="none" rtlCol="0">
            <a:spAutoFit/>
          </a:bodyPr>
          <a:lstStyle/>
          <a:p>
            <a:pPr algn="ctr"/>
            <a:r>
              <a:rPr lang="en-US" sz="2000" dirty="0" smtClean="0"/>
              <a:t>Read online or download at:</a:t>
            </a:r>
          </a:p>
          <a:p>
            <a:pPr algn="ctr"/>
            <a:r>
              <a:rPr lang="en-US" sz="2000" dirty="0" smtClean="0">
                <a:hlinkClick r:id="rId4"/>
              </a:rPr>
              <a:t>http://nca2014.globalchange.gov</a:t>
            </a:r>
            <a:endParaRPr lang="en-US" sz="2000" dirty="0"/>
          </a:p>
        </p:txBody>
      </p:sp>
    </p:spTree>
    <p:extLst>
      <p:ext uri="{BB962C8B-B14F-4D97-AF65-F5344CB8AC3E}">
        <p14:creationId xmlns:p14="http://schemas.microsoft.com/office/powerpoint/2010/main" val="245753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4572" y="-5255"/>
            <a:ext cx="8229600" cy="1143000"/>
          </a:xfrm>
          <a:ln/>
        </p:spPr>
        <p:txBody>
          <a:bodyPr/>
          <a:lstStyle/>
          <a:p>
            <a:r>
              <a:rPr lang="en-US" b="1" dirty="0">
                <a:ea typeface="Lucida Grande" charset="0"/>
                <a:cs typeface="Lucida Grande" charset="0"/>
                <a:sym typeface="Lucida Grande" charset="0"/>
              </a:rPr>
              <a:t>Sectors</a:t>
            </a:r>
            <a:endParaRPr lang="en-US" b="1" dirty="0">
              <a:ea typeface="ヒラギノ角ゴ ProN W3" charset="0"/>
              <a:cs typeface="ヒラギノ角ゴ ProN W3" charset="0"/>
              <a:sym typeface="Lucida Grande" charset="0"/>
            </a:endParaRPr>
          </a:p>
        </p:txBody>
      </p:sp>
      <p:sp>
        <p:nvSpPr>
          <p:cNvPr id="8195" name="Rectangle 3"/>
          <p:cNvSpPr>
            <a:spLocks noGrp="1" noChangeArrowheads="1"/>
          </p:cNvSpPr>
          <p:nvPr>
            <p:ph idx="1"/>
          </p:nvPr>
        </p:nvSpPr>
        <p:spPr>
          <a:xfrm>
            <a:off x="457200" y="975360"/>
            <a:ext cx="4800600" cy="5730240"/>
          </a:xfrm>
          <a:ln/>
        </p:spPr>
        <p:txBody>
          <a:bodyPr>
            <a:normAutofit fontScale="92500" lnSpcReduction="20000"/>
          </a:bodyPr>
          <a:lstStyle/>
          <a:p>
            <a:pPr marL="304800" indent="-304800">
              <a:spcBef>
                <a:spcPct val="0"/>
              </a:spcBef>
            </a:pPr>
            <a:r>
              <a:rPr lang="en-US" sz="2800" dirty="0"/>
              <a:t>Water </a:t>
            </a:r>
            <a:r>
              <a:rPr lang="en-US" sz="2800" dirty="0" smtClean="0"/>
              <a:t>Resources</a:t>
            </a:r>
            <a:endParaRPr lang="en-US" dirty="0"/>
          </a:p>
          <a:p>
            <a:pPr marL="304800" indent="-304800">
              <a:spcBef>
                <a:spcPts val="700"/>
              </a:spcBef>
            </a:pPr>
            <a:endParaRPr lang="en-US" sz="2800" dirty="0" smtClean="0"/>
          </a:p>
          <a:p>
            <a:pPr marL="304800" indent="-304800">
              <a:spcBef>
                <a:spcPts val="700"/>
              </a:spcBef>
            </a:pPr>
            <a:r>
              <a:rPr lang="en-US" sz="2800" dirty="0" smtClean="0"/>
              <a:t>Energy Supply </a:t>
            </a:r>
            <a:r>
              <a:rPr lang="en-US" sz="2800" dirty="0"/>
              <a:t>and </a:t>
            </a:r>
            <a:r>
              <a:rPr lang="en-US" sz="2800" dirty="0" smtClean="0"/>
              <a:t>Use</a:t>
            </a:r>
            <a:endParaRPr lang="en-US" dirty="0"/>
          </a:p>
          <a:p>
            <a:pPr marL="304800" indent="-304800">
              <a:spcBef>
                <a:spcPts val="700"/>
              </a:spcBef>
            </a:pPr>
            <a:endParaRPr lang="en-US" sz="2800" dirty="0" smtClean="0"/>
          </a:p>
          <a:p>
            <a:pPr marL="304800" indent="-304800">
              <a:spcBef>
                <a:spcPts val="700"/>
              </a:spcBef>
            </a:pPr>
            <a:r>
              <a:rPr lang="en-US" sz="2800" dirty="0" smtClean="0"/>
              <a:t>Transportation</a:t>
            </a:r>
            <a:endParaRPr lang="en-US" dirty="0"/>
          </a:p>
          <a:p>
            <a:pPr marL="304800" indent="-304800">
              <a:spcBef>
                <a:spcPts val="700"/>
              </a:spcBef>
            </a:pPr>
            <a:endParaRPr lang="en-US" sz="2800" dirty="0" smtClean="0"/>
          </a:p>
          <a:p>
            <a:pPr marL="304800" indent="-304800">
              <a:spcBef>
                <a:spcPts val="700"/>
              </a:spcBef>
            </a:pPr>
            <a:r>
              <a:rPr lang="en-US" sz="2800" dirty="0" smtClean="0"/>
              <a:t>Agriculture</a:t>
            </a:r>
            <a:endParaRPr lang="en-US" dirty="0"/>
          </a:p>
          <a:p>
            <a:pPr marL="304800" indent="-304800">
              <a:spcBef>
                <a:spcPts val="700"/>
              </a:spcBef>
            </a:pPr>
            <a:endParaRPr lang="en-US" sz="2800" dirty="0" smtClean="0"/>
          </a:p>
          <a:p>
            <a:pPr marL="304800" indent="-304800">
              <a:spcBef>
                <a:spcPts val="700"/>
              </a:spcBef>
            </a:pPr>
            <a:r>
              <a:rPr lang="en-US" sz="2800" dirty="0" smtClean="0"/>
              <a:t>Forests</a:t>
            </a:r>
            <a:endParaRPr lang="en-US" dirty="0"/>
          </a:p>
          <a:p>
            <a:pPr marL="304800" indent="-304800">
              <a:spcBef>
                <a:spcPts val="700"/>
              </a:spcBef>
            </a:pPr>
            <a:endParaRPr lang="en-US" sz="2800" dirty="0" smtClean="0"/>
          </a:p>
          <a:p>
            <a:pPr marL="304800" indent="-304800">
              <a:spcBef>
                <a:spcPts val="700"/>
              </a:spcBef>
            </a:pPr>
            <a:r>
              <a:rPr lang="en-US" sz="2800" dirty="0" smtClean="0"/>
              <a:t>Ecosystems </a:t>
            </a:r>
            <a:r>
              <a:rPr lang="en-US" sz="2800" dirty="0"/>
              <a:t>and </a:t>
            </a:r>
            <a:r>
              <a:rPr lang="en-US" sz="2800" dirty="0" smtClean="0"/>
              <a:t>Biodiversity</a:t>
            </a:r>
            <a:endParaRPr lang="en-US" dirty="0"/>
          </a:p>
          <a:p>
            <a:pPr marL="304800" indent="-304800">
              <a:spcBef>
                <a:spcPts val="700"/>
              </a:spcBef>
            </a:pPr>
            <a:endParaRPr lang="en-US" sz="2800" dirty="0" smtClean="0"/>
          </a:p>
          <a:p>
            <a:pPr marL="304800" indent="-304800">
              <a:spcBef>
                <a:spcPts val="700"/>
              </a:spcBef>
            </a:pPr>
            <a:r>
              <a:rPr lang="en-US" sz="2800" dirty="0" smtClean="0"/>
              <a:t>Human Health</a:t>
            </a:r>
            <a:endParaRPr lang="en-US" sz="2800" dirty="0"/>
          </a:p>
        </p:txBody>
      </p:sp>
      <p:pic>
        <p:nvPicPr>
          <p:cNvPr id="8196" name="Picture 4"/>
          <p:cNvPicPr>
            <a:picLocks noChangeAspect="1" noChangeArrowheads="1"/>
          </p:cNvPicPr>
          <p:nvPr/>
        </p:nvPicPr>
        <p:blipFill>
          <a:blip r:embed="rId3" cstate="print"/>
          <a:srcRect l="20966" r="24998"/>
          <a:stretch>
            <a:fillRect/>
          </a:stretch>
        </p:blipFill>
        <p:spPr bwMode="auto">
          <a:xfrm>
            <a:off x="5257800" y="1295400"/>
            <a:ext cx="3227388" cy="4479925"/>
          </a:xfrm>
          <a:prstGeom prst="rect">
            <a:avLst/>
          </a:prstGeom>
          <a:noFill/>
          <a:ln w="12700" cap="rnd">
            <a:noFill/>
            <a:round/>
            <a:headEnd/>
            <a:tailEnd/>
          </a:ln>
        </p:spPr>
      </p:pic>
    </p:spTree>
    <p:extLst>
      <p:ext uri="{BB962C8B-B14F-4D97-AF65-F5344CB8AC3E}">
        <p14:creationId xmlns:p14="http://schemas.microsoft.com/office/powerpoint/2010/main" val="3020972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1909"/>
            <a:ext cx="8229600" cy="1143000"/>
          </a:xfrm>
          <a:ln/>
        </p:spPr>
        <p:txBody>
          <a:bodyPr/>
          <a:lstStyle/>
          <a:p>
            <a:r>
              <a:rPr lang="en-US" b="1" dirty="0" err="1">
                <a:ea typeface="Lucida Grande" charset="0"/>
                <a:cs typeface="Lucida Grande" charset="0"/>
                <a:sym typeface="Lucida Grande" charset="0"/>
              </a:rPr>
              <a:t>Sectoral</a:t>
            </a:r>
            <a:r>
              <a:rPr lang="en-US" b="1" dirty="0">
                <a:ea typeface="Lucida Grande" charset="0"/>
                <a:cs typeface="Lucida Grande" charset="0"/>
                <a:sym typeface="Lucida Grande" charset="0"/>
              </a:rPr>
              <a:t> Cross-Cuts</a:t>
            </a:r>
            <a:endParaRPr lang="en-US" b="1" dirty="0">
              <a:ea typeface="ヒラギノ角ゴ ProN W3" charset="0"/>
              <a:cs typeface="ヒラギノ角ゴ ProN W3" charset="0"/>
              <a:sym typeface="Lucida Grande" charset="0"/>
            </a:endParaRPr>
          </a:p>
        </p:txBody>
      </p:sp>
      <p:sp>
        <p:nvSpPr>
          <p:cNvPr id="9219" name="Rectangle 3"/>
          <p:cNvSpPr>
            <a:spLocks noGrp="1" noChangeArrowheads="1"/>
          </p:cNvSpPr>
          <p:nvPr>
            <p:ph idx="1"/>
          </p:nvPr>
        </p:nvSpPr>
        <p:spPr>
          <a:xfrm>
            <a:off x="3962400" y="975360"/>
            <a:ext cx="5181600" cy="5730240"/>
          </a:xfrm>
          <a:ln/>
        </p:spPr>
        <p:txBody>
          <a:bodyPr>
            <a:noAutofit/>
          </a:bodyPr>
          <a:lstStyle/>
          <a:p>
            <a:pPr marL="304800" indent="-304800">
              <a:spcBef>
                <a:spcPct val="0"/>
              </a:spcBef>
            </a:pPr>
            <a:r>
              <a:rPr lang="en-US" sz="2600" dirty="0" smtClean="0"/>
              <a:t>Energy, Water, and Land Use</a:t>
            </a:r>
            <a:endParaRPr lang="en-US" sz="2600" dirty="0"/>
          </a:p>
          <a:p>
            <a:pPr marL="304800" indent="-304800">
              <a:spcBef>
                <a:spcPts val="700"/>
              </a:spcBef>
            </a:pPr>
            <a:endParaRPr lang="en-US" sz="2600" dirty="0" smtClean="0"/>
          </a:p>
          <a:p>
            <a:pPr marL="304800" indent="-304800">
              <a:spcBef>
                <a:spcPts val="700"/>
              </a:spcBef>
            </a:pPr>
            <a:r>
              <a:rPr lang="en-US" sz="2600" dirty="0" smtClean="0"/>
              <a:t>Urban Systems and Infrastructure</a:t>
            </a:r>
            <a:endParaRPr lang="en-US" sz="2600" dirty="0"/>
          </a:p>
          <a:p>
            <a:pPr marL="304800" indent="-304800">
              <a:spcBef>
                <a:spcPts val="700"/>
              </a:spcBef>
            </a:pPr>
            <a:endParaRPr lang="en-US" sz="2600" dirty="0" smtClean="0"/>
          </a:p>
          <a:p>
            <a:pPr marL="304800" indent="-304800">
              <a:spcBef>
                <a:spcPts val="700"/>
              </a:spcBef>
            </a:pPr>
            <a:r>
              <a:rPr lang="en-US" sz="2600" dirty="0" smtClean="0"/>
              <a:t>Indigenous Peoples, Lands, and Resources</a:t>
            </a:r>
            <a:endParaRPr lang="en-US" sz="2600" dirty="0"/>
          </a:p>
          <a:p>
            <a:pPr marL="304800" indent="-304800">
              <a:spcBef>
                <a:spcPts val="700"/>
              </a:spcBef>
            </a:pPr>
            <a:endParaRPr lang="en-US" sz="2600" dirty="0" smtClean="0"/>
          </a:p>
          <a:p>
            <a:pPr marL="304800" indent="-304800">
              <a:spcBef>
                <a:spcPts val="700"/>
              </a:spcBef>
            </a:pPr>
            <a:r>
              <a:rPr lang="en-US" sz="2600" dirty="0" smtClean="0"/>
              <a:t>Land Use </a:t>
            </a:r>
            <a:r>
              <a:rPr lang="en-US" sz="2600" dirty="0"/>
              <a:t>and </a:t>
            </a:r>
            <a:r>
              <a:rPr lang="en-US" sz="2600" dirty="0" smtClean="0"/>
              <a:t>Land Cover Change</a:t>
            </a:r>
            <a:endParaRPr lang="en-US" sz="2600" dirty="0"/>
          </a:p>
          <a:p>
            <a:pPr marL="304800" indent="-304800">
              <a:spcBef>
                <a:spcPts val="700"/>
              </a:spcBef>
            </a:pPr>
            <a:endParaRPr lang="en-US" sz="2600" dirty="0" smtClean="0"/>
          </a:p>
          <a:p>
            <a:pPr marL="304800" indent="-304800">
              <a:spcBef>
                <a:spcPts val="700"/>
              </a:spcBef>
            </a:pPr>
            <a:r>
              <a:rPr lang="en-US" sz="2600" dirty="0" smtClean="0"/>
              <a:t>Rural Communities</a:t>
            </a:r>
            <a:endParaRPr lang="en-US" sz="2600" dirty="0"/>
          </a:p>
          <a:p>
            <a:pPr marL="304800" indent="-304800">
              <a:spcBef>
                <a:spcPts val="700"/>
              </a:spcBef>
            </a:pPr>
            <a:endParaRPr lang="en-US" sz="2600" dirty="0" smtClean="0"/>
          </a:p>
          <a:p>
            <a:pPr marL="304800" indent="-304800">
              <a:spcBef>
                <a:spcPts val="700"/>
              </a:spcBef>
            </a:pPr>
            <a:r>
              <a:rPr lang="en-US" sz="2600" dirty="0" smtClean="0"/>
              <a:t>Biogeochemical Cycles</a:t>
            </a:r>
            <a:endParaRPr lang="en-US" sz="2600" dirty="0"/>
          </a:p>
        </p:txBody>
      </p:sp>
      <p:pic>
        <p:nvPicPr>
          <p:cNvPr id="9220" name="Picture 4"/>
          <p:cNvPicPr>
            <a:picLocks noChangeAspect="1" noChangeArrowheads="1"/>
          </p:cNvPicPr>
          <p:nvPr/>
        </p:nvPicPr>
        <p:blipFill rotWithShape="1">
          <a:blip r:embed="rId3" cstate="print"/>
          <a:srcRect l="39076" r="1851"/>
          <a:stretch/>
        </p:blipFill>
        <p:spPr bwMode="auto">
          <a:xfrm>
            <a:off x="152400" y="1157026"/>
            <a:ext cx="3657600" cy="5366908"/>
          </a:xfrm>
          <a:prstGeom prst="rect">
            <a:avLst/>
          </a:prstGeom>
          <a:noFill/>
          <a:ln w="12700" cap="rnd">
            <a:noFill/>
            <a:round/>
            <a:headEnd/>
            <a:tailEnd/>
          </a:ln>
        </p:spPr>
      </p:pic>
    </p:spTree>
    <p:extLst>
      <p:ext uri="{BB962C8B-B14F-4D97-AF65-F5344CB8AC3E}">
        <p14:creationId xmlns:p14="http://schemas.microsoft.com/office/powerpoint/2010/main" val="290780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67560"/>
            <a:ext cx="9144713" cy="6190440"/>
          </a:xfrm>
          <a:prstGeom prst="rect">
            <a:avLst/>
          </a:prstGeom>
        </p:spPr>
      </p:pic>
      <p:sp>
        <p:nvSpPr>
          <p:cNvPr id="10242" name="Rectangle 2"/>
          <p:cNvSpPr>
            <a:spLocks noGrp="1" noChangeArrowheads="1"/>
          </p:cNvSpPr>
          <p:nvPr>
            <p:ph type="title"/>
          </p:nvPr>
        </p:nvSpPr>
        <p:spPr>
          <a:xfrm>
            <a:off x="457200" y="-77459"/>
            <a:ext cx="8229600" cy="822960"/>
          </a:xfrm>
          <a:ln/>
        </p:spPr>
        <p:txBody>
          <a:bodyPr>
            <a:normAutofit fontScale="90000"/>
          </a:bodyPr>
          <a:lstStyle/>
          <a:p>
            <a:r>
              <a:rPr lang="en-US" b="1" dirty="0">
                <a:solidFill>
                  <a:schemeClr val="bg1"/>
                </a:solidFill>
                <a:ea typeface="Lucida Grande" charset="0"/>
                <a:cs typeface="Lucida Grande" charset="0"/>
                <a:sym typeface="Lucida Grande" charset="0"/>
              </a:rPr>
              <a:t>Regions &amp; </a:t>
            </a:r>
            <a:r>
              <a:rPr lang="en-US" b="1" dirty="0" err="1">
                <a:solidFill>
                  <a:schemeClr val="bg1"/>
                </a:solidFill>
                <a:ea typeface="Lucida Grande" charset="0"/>
                <a:cs typeface="Lucida Grande" charset="0"/>
                <a:sym typeface="Lucida Grande" charset="0"/>
              </a:rPr>
              <a:t>Biogeographical</a:t>
            </a:r>
            <a:r>
              <a:rPr lang="en-US" b="1" dirty="0">
                <a:solidFill>
                  <a:schemeClr val="bg1"/>
                </a:solidFill>
                <a:ea typeface="Lucida Grande" charset="0"/>
                <a:cs typeface="Lucida Grande" charset="0"/>
                <a:sym typeface="Lucida Grande" charset="0"/>
              </a:rPr>
              <a:t> Cross-Cuts</a:t>
            </a:r>
            <a:endParaRPr lang="en-US" b="1" dirty="0">
              <a:solidFill>
                <a:schemeClr val="bg1"/>
              </a:solidFill>
              <a:ea typeface="ヒラギノ角ゴ ProN W3" charset="0"/>
              <a:cs typeface="ヒラギノ角ゴ ProN W3" charset="0"/>
              <a:sym typeface="Lucida Grande" charset="0"/>
            </a:endParaRPr>
          </a:p>
        </p:txBody>
      </p:sp>
      <p:sp>
        <p:nvSpPr>
          <p:cNvPr id="10244" name="Rectangle 4"/>
          <p:cNvSpPr>
            <a:spLocks/>
          </p:cNvSpPr>
          <p:nvPr/>
        </p:nvSpPr>
        <p:spPr bwMode="auto">
          <a:xfrm>
            <a:off x="6553200" y="6019800"/>
            <a:ext cx="768159" cy="384721"/>
          </a:xfrm>
          <a:prstGeom prst="rect">
            <a:avLst/>
          </a:prstGeom>
          <a:noFill/>
          <a:ln w="12700" cap="rnd">
            <a:noFill/>
            <a:round/>
            <a:headEnd type="none" w="med" len="med"/>
            <a:tailEnd type="none" w="med" len="med"/>
          </a:ln>
        </p:spPr>
        <p:txBody>
          <a:bodyPr wrap="none" lIns="38100" tIns="38100" rIns="38100" bIns="38100">
            <a:spAutoFit/>
          </a:bodyPr>
          <a:lstStyle/>
          <a:p>
            <a:pPr algn="l"/>
            <a:r>
              <a:rPr lang="en-US" sz="2000" b="1" dirty="0" smtClean="0">
                <a:solidFill>
                  <a:srgbClr val="244061"/>
                </a:solidFill>
                <a:latin typeface="+mj-lt"/>
                <a:ea typeface="Lucida Grande" charset="0"/>
                <a:cs typeface="Lucida Grande" charset="0"/>
                <a:sym typeface="Lucida Grande" charset="0"/>
              </a:rPr>
              <a:t>Coasts</a:t>
            </a:r>
            <a:endParaRPr lang="en-US" sz="2000" b="1" dirty="0">
              <a:solidFill>
                <a:srgbClr val="244061"/>
              </a:solidFill>
              <a:latin typeface="+mj-lt"/>
              <a:ea typeface="Lucida Grande" charset="0"/>
              <a:cs typeface="Lucida Grande" charset="0"/>
              <a:sym typeface="Lucida Grande" charset="0"/>
            </a:endParaRPr>
          </a:p>
        </p:txBody>
      </p:sp>
      <p:sp>
        <p:nvSpPr>
          <p:cNvPr id="10245" name="Rectangle 5"/>
          <p:cNvSpPr>
            <a:spLocks/>
          </p:cNvSpPr>
          <p:nvPr/>
        </p:nvSpPr>
        <p:spPr bwMode="auto">
          <a:xfrm>
            <a:off x="409903" y="2819400"/>
            <a:ext cx="1828800" cy="1000274"/>
          </a:xfrm>
          <a:prstGeom prst="rect">
            <a:avLst/>
          </a:prstGeom>
          <a:noFill/>
          <a:ln w="12700" cap="rnd">
            <a:noFill/>
            <a:round/>
            <a:headEnd type="none" w="med" len="med"/>
            <a:tailEnd type="none" w="med" len="med"/>
          </a:ln>
        </p:spPr>
        <p:txBody>
          <a:bodyPr wrap="square" lIns="38100" tIns="38100" rIns="38100" bIns="38100">
            <a:spAutoFit/>
          </a:bodyPr>
          <a:lstStyle/>
          <a:p>
            <a:pPr algn="l"/>
            <a:r>
              <a:rPr lang="en-US" sz="2000" b="1" dirty="0" smtClean="0">
                <a:solidFill>
                  <a:srgbClr val="244061"/>
                </a:solidFill>
                <a:ea typeface="Lucida Grande" charset="0"/>
                <a:cs typeface="Lucida Grande" charset="0"/>
                <a:sym typeface="Lucida Grande" charset="0"/>
              </a:rPr>
              <a:t>Oceans and Marine Resources</a:t>
            </a:r>
            <a:endParaRPr lang="en-US" sz="2000" b="1" dirty="0">
              <a:solidFill>
                <a:srgbClr val="244061"/>
              </a:solidFill>
              <a:ea typeface="Lucida Grande" charset="0"/>
              <a:cs typeface="Lucida Grande" charset="0"/>
              <a:sym typeface="Lucida Grande" charset="0"/>
            </a:endParaRPr>
          </a:p>
        </p:txBody>
      </p:sp>
    </p:spTree>
    <p:extLst>
      <p:ext uri="{BB962C8B-B14F-4D97-AF65-F5344CB8AC3E}">
        <p14:creationId xmlns:p14="http://schemas.microsoft.com/office/powerpoint/2010/main" val="271652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Responses</a:t>
            </a:r>
            <a:endParaRPr lang="en-US" dirty="0"/>
          </a:p>
        </p:txBody>
      </p:sp>
      <p:sp>
        <p:nvSpPr>
          <p:cNvPr id="3" name="Content Placeholder 2"/>
          <p:cNvSpPr>
            <a:spLocks noGrp="1"/>
          </p:cNvSpPr>
          <p:nvPr>
            <p:ph idx="1"/>
          </p:nvPr>
        </p:nvSpPr>
        <p:spPr>
          <a:xfrm>
            <a:off x="457200" y="1382051"/>
            <a:ext cx="4572000" cy="4648201"/>
          </a:xfrm>
        </p:spPr>
        <p:txBody>
          <a:bodyPr>
            <a:normAutofit/>
          </a:bodyPr>
          <a:lstStyle/>
          <a:p>
            <a:pPr>
              <a:spcBef>
                <a:spcPct val="0"/>
              </a:spcBef>
            </a:pPr>
            <a:r>
              <a:rPr lang="en-US" sz="2600" dirty="0"/>
              <a:t>Decision Support</a:t>
            </a:r>
          </a:p>
          <a:p>
            <a:pPr>
              <a:spcBef>
                <a:spcPct val="0"/>
              </a:spcBef>
            </a:pPr>
            <a:endParaRPr lang="en-US" sz="2600" dirty="0" smtClean="0"/>
          </a:p>
          <a:p>
            <a:pPr>
              <a:spcBef>
                <a:spcPct val="0"/>
              </a:spcBef>
            </a:pPr>
            <a:r>
              <a:rPr lang="en-US" sz="2600" dirty="0" smtClean="0"/>
              <a:t>Mitigation</a:t>
            </a:r>
            <a:endParaRPr lang="en-US" sz="2600" dirty="0"/>
          </a:p>
          <a:p>
            <a:pPr>
              <a:spcBef>
                <a:spcPct val="0"/>
              </a:spcBef>
              <a:spcAft>
                <a:spcPts val="400"/>
              </a:spcAft>
            </a:pPr>
            <a:endParaRPr lang="en-US" sz="2600" dirty="0" smtClean="0"/>
          </a:p>
          <a:p>
            <a:pPr>
              <a:spcBef>
                <a:spcPct val="0"/>
              </a:spcBef>
              <a:spcAft>
                <a:spcPts val="400"/>
              </a:spcAft>
            </a:pPr>
            <a:r>
              <a:rPr lang="en-US" sz="2600" dirty="0" smtClean="0"/>
              <a:t>Adaptation</a:t>
            </a:r>
          </a:p>
          <a:p>
            <a:pPr>
              <a:spcBef>
                <a:spcPct val="0"/>
              </a:spcBef>
              <a:spcAft>
                <a:spcPts val="400"/>
              </a:spcAft>
            </a:pPr>
            <a:endParaRPr lang="en-US" sz="2600" dirty="0" smtClean="0"/>
          </a:p>
          <a:p>
            <a:pPr>
              <a:spcBef>
                <a:spcPct val="0"/>
              </a:spcBef>
              <a:spcAft>
                <a:spcPts val="400"/>
              </a:spcAft>
            </a:pPr>
            <a:r>
              <a:rPr lang="en-US" sz="2600" dirty="0" smtClean="0"/>
              <a:t>Research </a:t>
            </a:r>
            <a:r>
              <a:rPr lang="en-US" sz="2600" dirty="0"/>
              <a:t>Needs</a:t>
            </a:r>
          </a:p>
          <a:p>
            <a:pPr>
              <a:spcBef>
                <a:spcPct val="0"/>
              </a:spcBef>
              <a:spcAft>
                <a:spcPts val="400"/>
              </a:spcAft>
            </a:pPr>
            <a:endParaRPr lang="en-US" sz="2600" dirty="0" smtClean="0"/>
          </a:p>
          <a:p>
            <a:pPr>
              <a:spcBef>
                <a:spcPct val="0"/>
              </a:spcBef>
              <a:spcAft>
                <a:spcPts val="400"/>
              </a:spcAft>
            </a:pPr>
            <a:r>
              <a:rPr lang="en-US" sz="2600" dirty="0" smtClean="0"/>
              <a:t>Sustained Assessment</a:t>
            </a:r>
            <a:endParaRPr lang="en-US" sz="2600" dirty="0"/>
          </a:p>
          <a:p>
            <a:pPr>
              <a:spcBef>
                <a:spcPct val="0"/>
              </a:spcBef>
              <a:spcAft>
                <a:spcPts val="400"/>
              </a:spcAft>
            </a:pPr>
            <a:endParaRPr lang="en-US" sz="2600" dirty="0" smtClean="0"/>
          </a:p>
          <a:p>
            <a:endParaRPr lang="en-US" sz="2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667" r="4683"/>
          <a:stretch/>
        </p:blipFill>
        <p:spPr>
          <a:xfrm>
            <a:off x="5029200" y="1370102"/>
            <a:ext cx="3823900" cy="4344898"/>
          </a:xfrm>
          <a:prstGeom prst="rect">
            <a:avLst/>
          </a:prstGeom>
        </p:spPr>
      </p:pic>
    </p:spTree>
    <p:extLst>
      <p:ext uri="{BB962C8B-B14F-4D97-AF65-F5344CB8AC3E}">
        <p14:creationId xmlns:p14="http://schemas.microsoft.com/office/powerpoint/2010/main" val="3006728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3328</TotalTime>
  <Words>930</Words>
  <Application>Microsoft Office PowerPoint</Application>
  <PresentationFormat>On-screen Show (4:3)</PresentationFormat>
  <Paragraphs>149</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Lucida Grande</vt:lpstr>
      <vt:lpstr>Times New Roman</vt:lpstr>
      <vt:lpstr>ヒラギノ角ゴ ProN W3</vt:lpstr>
      <vt:lpstr>Office Theme</vt:lpstr>
      <vt:lpstr>Climate Change Impacts in the United States </vt:lpstr>
      <vt:lpstr>US Global Change Research Program</vt:lpstr>
      <vt:lpstr>National Climate Assessment: GCRA (1990), Section 106</vt:lpstr>
      <vt:lpstr>The Third National Climate Assessment</vt:lpstr>
      <vt:lpstr>Outline for Third NCA Report</vt:lpstr>
      <vt:lpstr>Sectors</vt:lpstr>
      <vt:lpstr>Sectoral Cross-Cuts</vt:lpstr>
      <vt:lpstr>Regions &amp; Biogeographical Cross-Cuts</vt:lpstr>
      <vt:lpstr>Responses</vt:lpstr>
      <vt:lpstr>Appendices</vt:lpstr>
      <vt:lpstr>Climate Change and the American People</vt:lpstr>
      <vt:lpstr>nca2014.globalchange.gov</vt:lpstr>
      <vt:lpstr>Overview &amp; Highlights nca2014.globalchange.gov/highlights</vt:lpstr>
      <vt:lpstr>Full Report nca2014.globalchange.gov/report</vt:lpstr>
      <vt:lpstr>Downloadable Materials www.globalchange.gov/nca3-downloads-materials</vt:lpstr>
      <vt:lpstr>White House Resources www.whitehouse.gov/climate-change</vt:lpstr>
      <vt:lpstr>External Resources www.globalchange.gov/engage/external-resources</vt:lpstr>
      <vt:lpstr>NCAnet: Partners in Assessment </vt:lpstr>
      <vt:lpstr>Climate Change Impacts in the United States  http://nca2014.globalchange.gov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Veasey</dc:creator>
  <cp:lastModifiedBy>Emily Therese Cloyd</cp:lastModifiedBy>
  <cp:revision>219</cp:revision>
  <cp:lastPrinted>2014-05-12T20:55:28Z</cp:lastPrinted>
  <dcterms:created xsi:type="dcterms:W3CDTF">2014-02-04T12:09:23Z</dcterms:created>
  <dcterms:modified xsi:type="dcterms:W3CDTF">2014-05-15T15:40:44Z</dcterms:modified>
</cp:coreProperties>
</file>