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61" r:id="rId2"/>
    <p:sldId id="264" r:id="rId3"/>
    <p:sldId id="265" r:id="rId4"/>
    <p:sldId id="266" r:id="rId5"/>
    <p:sldId id="267" r:id="rId6"/>
    <p:sldId id="268" r:id="rId7"/>
    <p:sldId id="269" r:id="rId8"/>
    <p:sldId id="262" r:id="rId9"/>
    <p:sldId id="263" r:id="rId10"/>
    <p:sldId id="257" r:id="rId11"/>
    <p:sldId id="258" r:id="rId12"/>
    <p:sldId id="259" r:id="rId13"/>
    <p:sldId id="260" r:id="rId14"/>
    <p:sldId id="270" r:id="rId15"/>
    <p:sldId id="271" r:id="rId16"/>
    <p:sldId id="272"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525D"/>
    <a:srgbClr val="DA1436"/>
    <a:srgbClr val="FF8416"/>
    <a:srgbClr val="FF7016"/>
    <a:srgbClr val="57B76F"/>
    <a:srgbClr val="60C879"/>
    <a:srgbClr val="48C1B1"/>
    <a:srgbClr val="52D538"/>
    <a:srgbClr val="4AB84D"/>
    <a:srgbClr val="C7B3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760" autoAdjust="0"/>
  </p:normalViewPr>
  <p:slideViewPr>
    <p:cSldViewPr snapToGrid="0" snapToObjects="1">
      <p:cViewPr>
        <p:scale>
          <a:sx n="100" d="100"/>
          <a:sy n="100" d="100"/>
        </p:scale>
        <p:origin x="-544" y="-7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27.gif"/><Relationship Id="rId4" Type="http://schemas.openxmlformats.org/officeDocument/2006/relationships/image" Target="../media/image28.jpg"/><Relationship Id="rId1" Type="http://schemas.openxmlformats.org/officeDocument/2006/relationships/image" Target="../media/image25.png"/><Relationship Id="rId2" Type="http://schemas.openxmlformats.org/officeDocument/2006/relationships/image" Target="../media/image26.jpg"/></Relationships>
</file>

<file path=ppt/diagrams/_rels/drawing1.xml.rels><?xml version="1.0" encoding="UTF-8" standalone="yes"?>
<Relationships xmlns="http://schemas.openxmlformats.org/package/2006/relationships"><Relationship Id="rId3" Type="http://schemas.openxmlformats.org/officeDocument/2006/relationships/image" Target="../media/image27.gif"/><Relationship Id="rId4" Type="http://schemas.openxmlformats.org/officeDocument/2006/relationships/image" Target="../media/image28.jpg"/><Relationship Id="rId1" Type="http://schemas.openxmlformats.org/officeDocument/2006/relationships/image" Target="../media/image25.png"/><Relationship Id="rId2" Type="http://schemas.openxmlformats.org/officeDocument/2006/relationships/image" Target="../media/image26.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1B0869-744B-41DA-BA39-56EF432B1616}"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CB73AA62-4151-40F0-9331-50920B87330D}">
      <dgm:prSet phldrT="[Text]" custT="1"/>
      <dgm:spPr>
        <a:solidFill>
          <a:srgbClr val="FF7016"/>
        </a:solidFill>
        <a:ln>
          <a:solidFill>
            <a:schemeClr val="tx1">
              <a:lumMod val="65000"/>
              <a:lumOff val="35000"/>
            </a:schemeClr>
          </a:solidFill>
        </a:ln>
      </dgm:spPr>
      <dgm:t>
        <a:bodyPr/>
        <a:lstStyle/>
        <a:p>
          <a:r>
            <a:rPr lang="en-US" sz="2000" b="1" dirty="0" smtClean="0">
              <a:effectLst>
                <a:outerShdw blurRad="38100" dist="38100" dir="2700000" algn="tl">
                  <a:srgbClr val="000000">
                    <a:alpha val="43137"/>
                  </a:srgbClr>
                </a:outerShdw>
              </a:effectLst>
            </a:rPr>
            <a:t>Extreme Events and Disasters</a:t>
          </a:r>
          <a:endParaRPr lang="en-US" sz="2000" b="1" dirty="0">
            <a:effectLst>
              <a:outerShdw blurRad="38100" dist="38100" dir="2700000" algn="tl">
                <a:srgbClr val="000000">
                  <a:alpha val="43137"/>
                </a:srgbClr>
              </a:outerShdw>
            </a:effectLst>
          </a:endParaRPr>
        </a:p>
      </dgm:t>
    </dgm:pt>
    <dgm:pt modelId="{F012F4FB-16A1-49C4-9014-ED250CED223D}" type="parTrans" cxnId="{EF70DFA8-2D47-4C0D-9416-F43154A8D82B}">
      <dgm:prSet/>
      <dgm:spPr/>
      <dgm:t>
        <a:bodyPr/>
        <a:lstStyle/>
        <a:p>
          <a:endParaRPr lang="en-US"/>
        </a:p>
      </dgm:t>
    </dgm:pt>
    <dgm:pt modelId="{ACD948F3-5FCD-480D-9915-FFA1F5C09674}" type="sibTrans" cxnId="{EF70DFA8-2D47-4C0D-9416-F43154A8D82B}">
      <dgm:prSet/>
      <dgm:spPr/>
      <dgm:t>
        <a:bodyPr/>
        <a:lstStyle/>
        <a:p>
          <a:endParaRPr lang="en-US"/>
        </a:p>
      </dgm:t>
    </dgm:pt>
    <dgm:pt modelId="{F40E0476-2331-4620-9ED7-1D978634E261}">
      <dgm:prSet phldrT="[Text]" custT="1"/>
      <dgm:spPr>
        <a:solidFill>
          <a:srgbClr val="FF7016"/>
        </a:solidFill>
        <a:ln>
          <a:solidFill>
            <a:schemeClr val="tx1">
              <a:lumMod val="65000"/>
              <a:lumOff val="35000"/>
            </a:schemeClr>
          </a:solidFill>
        </a:ln>
      </dgm:spPr>
      <dgm:t>
        <a:bodyPr/>
        <a:lstStyle/>
        <a:p>
          <a:r>
            <a:rPr lang="en-US" sz="1200" b="0" dirty="0" smtClean="0">
              <a:solidFill>
                <a:srgbClr val="000000"/>
              </a:solidFill>
            </a:rPr>
            <a:t>Landslides (NASA Hazard Mapping)</a:t>
          </a:r>
          <a:endParaRPr lang="en-US" sz="1200" b="0" dirty="0">
            <a:solidFill>
              <a:srgbClr val="000000"/>
            </a:solidFill>
          </a:endParaRPr>
        </a:p>
      </dgm:t>
    </dgm:pt>
    <dgm:pt modelId="{22B6BF05-E4F8-4249-9735-E828B0AE1C7B}" type="parTrans" cxnId="{54A63CB7-15A1-417B-A821-E2202EB8A18D}">
      <dgm:prSet/>
      <dgm:spPr/>
      <dgm:t>
        <a:bodyPr/>
        <a:lstStyle/>
        <a:p>
          <a:endParaRPr lang="en-US"/>
        </a:p>
      </dgm:t>
    </dgm:pt>
    <dgm:pt modelId="{C4B263AF-FDC3-4E20-948B-8A2219FFB7C3}" type="sibTrans" cxnId="{54A63CB7-15A1-417B-A821-E2202EB8A18D}">
      <dgm:prSet/>
      <dgm:spPr/>
      <dgm:t>
        <a:bodyPr/>
        <a:lstStyle/>
        <a:p>
          <a:endParaRPr lang="en-US"/>
        </a:p>
      </dgm:t>
    </dgm:pt>
    <dgm:pt modelId="{94B6D378-BCB2-437E-9EC8-BF12EE30667A}">
      <dgm:prSet phldrT="[Text]" custT="1"/>
      <dgm:spPr>
        <a:solidFill>
          <a:schemeClr val="tx2">
            <a:lumMod val="60000"/>
            <a:lumOff val="40000"/>
          </a:schemeClr>
        </a:solidFill>
        <a:ln>
          <a:solidFill>
            <a:srgbClr val="595959"/>
          </a:solidFill>
        </a:ln>
      </dgm:spPr>
      <dgm:t>
        <a:bodyPr/>
        <a:lstStyle/>
        <a:p>
          <a:r>
            <a:rPr lang="en-US" sz="2000" b="1" dirty="0" smtClean="0">
              <a:effectLst>
                <a:outerShdw blurRad="38100" dist="38100" dir="2700000" algn="tl">
                  <a:srgbClr val="000000">
                    <a:alpha val="43137"/>
                  </a:srgbClr>
                </a:outerShdw>
              </a:effectLst>
            </a:rPr>
            <a:t>Water Resources and Agriculture</a:t>
          </a:r>
          <a:endParaRPr lang="en-US" sz="2000" b="1" dirty="0">
            <a:effectLst>
              <a:outerShdw blurRad="38100" dist="38100" dir="2700000" algn="tl">
                <a:srgbClr val="000000">
                  <a:alpha val="43137"/>
                </a:srgbClr>
              </a:outerShdw>
            </a:effectLst>
          </a:endParaRPr>
        </a:p>
      </dgm:t>
    </dgm:pt>
    <dgm:pt modelId="{A47DDB18-6C47-418F-9AEF-183189800E66}" type="parTrans" cxnId="{B69ABF7B-66DA-42B7-9AB1-0040E4378B76}">
      <dgm:prSet/>
      <dgm:spPr/>
      <dgm:t>
        <a:bodyPr/>
        <a:lstStyle/>
        <a:p>
          <a:endParaRPr lang="en-US"/>
        </a:p>
      </dgm:t>
    </dgm:pt>
    <dgm:pt modelId="{DA1F120E-F6F3-40CB-9396-7BA31587DEBD}" type="sibTrans" cxnId="{B69ABF7B-66DA-42B7-9AB1-0040E4378B76}">
      <dgm:prSet/>
      <dgm:spPr/>
      <dgm:t>
        <a:bodyPr/>
        <a:lstStyle/>
        <a:p>
          <a:endParaRPr lang="en-US"/>
        </a:p>
      </dgm:t>
    </dgm:pt>
    <dgm:pt modelId="{5F848CC6-AF5B-4AE3-8DDB-1BDCF1120D80}">
      <dgm:prSet phldrT="[Text]" custT="1"/>
      <dgm:spPr>
        <a:solidFill>
          <a:schemeClr val="tx2">
            <a:lumMod val="60000"/>
            <a:lumOff val="40000"/>
          </a:schemeClr>
        </a:solidFill>
        <a:ln>
          <a:solidFill>
            <a:srgbClr val="595959"/>
          </a:solidFill>
        </a:ln>
      </dgm:spPr>
      <dgm:t>
        <a:bodyPr/>
        <a:lstStyle/>
        <a:p>
          <a:r>
            <a:rPr lang="en-US" sz="1200" b="0" dirty="0" smtClean="0">
              <a:solidFill>
                <a:srgbClr val="000000"/>
              </a:solidFill>
            </a:rPr>
            <a:t>Famine Early Warning System (USGS-USDA-FEMA)</a:t>
          </a:r>
          <a:endParaRPr lang="en-US" sz="1200" b="0" dirty="0">
            <a:solidFill>
              <a:srgbClr val="000000"/>
            </a:solidFill>
          </a:endParaRPr>
        </a:p>
      </dgm:t>
    </dgm:pt>
    <dgm:pt modelId="{B5D9BD44-762D-4931-9097-F7EAAD97A5F3}" type="parTrans" cxnId="{457DD76E-C435-4639-8E7F-DB19ECAE3ACC}">
      <dgm:prSet/>
      <dgm:spPr/>
      <dgm:t>
        <a:bodyPr/>
        <a:lstStyle/>
        <a:p>
          <a:endParaRPr lang="en-US"/>
        </a:p>
      </dgm:t>
    </dgm:pt>
    <dgm:pt modelId="{12720C04-CF9F-40AA-A1C2-02B6E92DCDF8}" type="sibTrans" cxnId="{457DD76E-C435-4639-8E7F-DB19ECAE3ACC}">
      <dgm:prSet/>
      <dgm:spPr/>
      <dgm:t>
        <a:bodyPr/>
        <a:lstStyle/>
        <a:p>
          <a:endParaRPr lang="en-US"/>
        </a:p>
      </dgm:t>
    </dgm:pt>
    <dgm:pt modelId="{086A715D-33B9-4063-8A9A-5D819DCB415E}">
      <dgm:prSet phldrT="[Text]" custT="1"/>
      <dgm:spPr>
        <a:solidFill>
          <a:schemeClr val="tx2">
            <a:lumMod val="60000"/>
            <a:lumOff val="40000"/>
          </a:schemeClr>
        </a:solidFill>
        <a:ln>
          <a:solidFill>
            <a:srgbClr val="595959"/>
          </a:solidFill>
        </a:ln>
      </dgm:spPr>
      <dgm:t>
        <a:bodyPr/>
        <a:lstStyle/>
        <a:p>
          <a:r>
            <a:rPr lang="en-US" sz="1200" b="0" dirty="0" smtClean="0">
              <a:solidFill>
                <a:srgbClr val="000000"/>
              </a:solidFill>
            </a:rPr>
            <a:t>Drought Monitoring (US Drought Monitor-U of Nebraska-Lincoln-NOAA-USDA, NOAA CPC, NCEP) </a:t>
          </a:r>
          <a:endParaRPr lang="en-US" sz="1200" b="0" dirty="0">
            <a:solidFill>
              <a:srgbClr val="000000"/>
            </a:solidFill>
          </a:endParaRPr>
        </a:p>
      </dgm:t>
    </dgm:pt>
    <dgm:pt modelId="{516A660D-0752-44B2-8FD9-BB5AC6DB4A72}" type="parTrans" cxnId="{18622EEC-E97C-474B-B4C0-CF0151DD5B11}">
      <dgm:prSet/>
      <dgm:spPr/>
      <dgm:t>
        <a:bodyPr/>
        <a:lstStyle/>
        <a:p>
          <a:endParaRPr lang="en-US"/>
        </a:p>
      </dgm:t>
    </dgm:pt>
    <dgm:pt modelId="{6389F14F-18EB-4437-AC9E-8F4266A0CAAA}" type="sibTrans" cxnId="{18622EEC-E97C-474B-B4C0-CF0151DD5B11}">
      <dgm:prSet/>
      <dgm:spPr/>
      <dgm:t>
        <a:bodyPr/>
        <a:lstStyle/>
        <a:p>
          <a:endParaRPr lang="en-US"/>
        </a:p>
      </dgm:t>
    </dgm:pt>
    <dgm:pt modelId="{98F2EC97-F332-4270-B4BA-427CF2852360}">
      <dgm:prSet phldrT="[Text]" custT="1"/>
      <dgm:spPr>
        <a:solidFill>
          <a:srgbClr val="57B76F"/>
        </a:solidFill>
        <a:ln>
          <a:solidFill>
            <a:srgbClr val="595959"/>
          </a:solidFill>
        </a:ln>
      </dgm:spPr>
      <dgm:t>
        <a:bodyPr/>
        <a:lstStyle/>
        <a:p>
          <a:r>
            <a:rPr lang="en-US" sz="2000" b="1" dirty="0" smtClean="0">
              <a:effectLst>
                <a:outerShdw blurRad="38100" dist="38100" dir="2700000" algn="tl">
                  <a:srgbClr val="000000">
                    <a:alpha val="43137"/>
                  </a:srgbClr>
                </a:outerShdw>
              </a:effectLst>
            </a:rPr>
            <a:t>NWP, Climate &amp; Land Surface Modeling</a:t>
          </a:r>
          <a:endParaRPr lang="en-US" sz="2000" b="1" dirty="0">
            <a:effectLst>
              <a:outerShdw blurRad="38100" dist="38100" dir="2700000" algn="tl">
                <a:srgbClr val="000000">
                  <a:alpha val="43137"/>
                </a:srgbClr>
              </a:outerShdw>
            </a:effectLst>
          </a:endParaRPr>
        </a:p>
      </dgm:t>
    </dgm:pt>
    <dgm:pt modelId="{42FF773B-A116-4B22-8A71-48210E6D714B}" type="parTrans" cxnId="{C8DB4DDC-63ED-4831-BEC8-FCEDBECE6E20}">
      <dgm:prSet/>
      <dgm:spPr/>
      <dgm:t>
        <a:bodyPr/>
        <a:lstStyle/>
        <a:p>
          <a:endParaRPr lang="en-US"/>
        </a:p>
      </dgm:t>
    </dgm:pt>
    <dgm:pt modelId="{D1317D80-7A69-4377-955D-6A93D7C7FE09}" type="sibTrans" cxnId="{C8DB4DDC-63ED-4831-BEC8-FCEDBECE6E20}">
      <dgm:prSet/>
      <dgm:spPr/>
      <dgm:t>
        <a:bodyPr/>
        <a:lstStyle/>
        <a:p>
          <a:endParaRPr lang="en-US"/>
        </a:p>
      </dgm:t>
    </dgm:pt>
    <dgm:pt modelId="{2AF4E7E8-3313-4516-926B-0A35BDED24FB}">
      <dgm:prSet phldrT="[Text]" custT="1"/>
      <dgm:spPr>
        <a:solidFill>
          <a:srgbClr val="57B76F"/>
        </a:solidFill>
        <a:ln>
          <a:solidFill>
            <a:srgbClr val="595959"/>
          </a:solidFill>
        </a:ln>
      </dgm:spPr>
      <dgm:t>
        <a:bodyPr/>
        <a:lstStyle/>
        <a:p>
          <a:r>
            <a:rPr lang="en-US" sz="1200" b="0" dirty="0" smtClean="0">
              <a:solidFill>
                <a:srgbClr val="000000"/>
              </a:solidFill>
            </a:rPr>
            <a:t>Numerical Weather Prediction (ECMWF, National Weather Service, The Weather Company)</a:t>
          </a:r>
          <a:endParaRPr lang="en-US" sz="1200" b="0" dirty="0">
            <a:solidFill>
              <a:srgbClr val="000000"/>
            </a:solidFill>
          </a:endParaRPr>
        </a:p>
      </dgm:t>
    </dgm:pt>
    <dgm:pt modelId="{7B6193B9-5CBD-4D9C-89C2-3931D77CCA19}" type="parTrans" cxnId="{D2DA6011-8FFB-43A7-90C1-949AB59C85C5}">
      <dgm:prSet/>
      <dgm:spPr/>
      <dgm:t>
        <a:bodyPr/>
        <a:lstStyle/>
        <a:p>
          <a:endParaRPr lang="en-US"/>
        </a:p>
      </dgm:t>
    </dgm:pt>
    <dgm:pt modelId="{9CBB96D6-6035-4B9F-85D2-A643E6944114}" type="sibTrans" cxnId="{D2DA6011-8FFB-43A7-90C1-949AB59C85C5}">
      <dgm:prSet/>
      <dgm:spPr/>
      <dgm:t>
        <a:bodyPr/>
        <a:lstStyle/>
        <a:p>
          <a:endParaRPr lang="en-US"/>
        </a:p>
      </dgm:t>
    </dgm:pt>
    <dgm:pt modelId="{09A7A4F3-842A-472C-993B-73498F3C708E}">
      <dgm:prSet phldrT="[Text]" custT="1"/>
      <dgm:spPr>
        <a:solidFill>
          <a:srgbClr val="57B76F"/>
        </a:solidFill>
        <a:ln>
          <a:solidFill>
            <a:srgbClr val="595959"/>
          </a:solidFill>
        </a:ln>
      </dgm:spPr>
      <dgm:t>
        <a:bodyPr/>
        <a:lstStyle/>
        <a:p>
          <a:r>
            <a:rPr lang="en-US" sz="1200" b="0" dirty="0" smtClean="0">
              <a:solidFill>
                <a:srgbClr val="000000"/>
              </a:solidFill>
            </a:rPr>
            <a:t>Land Data Assimilation System Modeling (NASA Land Information System, AFWA, USDA, International Center for </a:t>
          </a:r>
          <a:r>
            <a:rPr lang="en-US" sz="1200" b="0" dirty="0" err="1" smtClean="0">
              <a:solidFill>
                <a:srgbClr val="000000"/>
              </a:solidFill>
            </a:rPr>
            <a:t>Biosaline</a:t>
          </a:r>
          <a:r>
            <a:rPr lang="en-US" sz="1200" b="0" dirty="0" smtClean="0">
              <a:solidFill>
                <a:srgbClr val="000000"/>
              </a:solidFill>
            </a:rPr>
            <a:t> Agriculture-ICBA, Universities)</a:t>
          </a:r>
          <a:endParaRPr lang="en-US" sz="1200" b="0" dirty="0">
            <a:solidFill>
              <a:srgbClr val="000000"/>
            </a:solidFill>
          </a:endParaRPr>
        </a:p>
      </dgm:t>
    </dgm:pt>
    <dgm:pt modelId="{D9BD2657-A732-4EBA-987D-7F9DAACC9620}" type="parTrans" cxnId="{D02CBA43-639E-4ACA-B4D3-67D75C844963}">
      <dgm:prSet/>
      <dgm:spPr/>
      <dgm:t>
        <a:bodyPr/>
        <a:lstStyle/>
        <a:p>
          <a:endParaRPr lang="en-US"/>
        </a:p>
      </dgm:t>
    </dgm:pt>
    <dgm:pt modelId="{DE836F4A-536F-4001-BDA1-A193D3DA900D}" type="sibTrans" cxnId="{D02CBA43-639E-4ACA-B4D3-67D75C844963}">
      <dgm:prSet/>
      <dgm:spPr/>
      <dgm:t>
        <a:bodyPr/>
        <a:lstStyle/>
        <a:p>
          <a:endParaRPr lang="en-US"/>
        </a:p>
      </dgm:t>
    </dgm:pt>
    <dgm:pt modelId="{026C0C29-3469-4BBB-BE51-E58054C60997}">
      <dgm:prSet phldrT="[Text]" custT="1"/>
      <dgm:spPr>
        <a:solidFill>
          <a:srgbClr val="DA525D"/>
        </a:solidFill>
        <a:ln>
          <a:solidFill>
            <a:schemeClr val="tx1">
              <a:lumMod val="65000"/>
              <a:lumOff val="35000"/>
            </a:schemeClr>
          </a:solidFill>
        </a:ln>
      </dgm:spPr>
      <dgm:t>
        <a:bodyPr/>
        <a:lstStyle/>
        <a:p>
          <a:r>
            <a:rPr lang="en-US" sz="2000" b="1" dirty="0" smtClean="0">
              <a:effectLst>
                <a:outerShdw blurRad="38100" dist="38100" dir="2700000" algn="tl">
                  <a:srgbClr val="000000">
                    <a:alpha val="43137"/>
                  </a:srgbClr>
                </a:outerShdw>
              </a:effectLst>
            </a:rPr>
            <a:t>Public Health and Ecology</a:t>
          </a:r>
          <a:endParaRPr lang="en-US" sz="2000" b="1" dirty="0">
            <a:effectLst>
              <a:outerShdw blurRad="38100" dist="38100" dir="2700000" algn="tl">
                <a:srgbClr val="000000">
                  <a:alpha val="43137"/>
                </a:srgbClr>
              </a:outerShdw>
            </a:effectLst>
          </a:endParaRPr>
        </a:p>
      </dgm:t>
    </dgm:pt>
    <dgm:pt modelId="{F54AFAD1-1880-4B5E-8E38-C71961D49E85}" type="parTrans" cxnId="{9E2A836B-0247-451A-82AE-8F812F2DC115}">
      <dgm:prSet/>
      <dgm:spPr/>
      <dgm:t>
        <a:bodyPr/>
        <a:lstStyle/>
        <a:p>
          <a:endParaRPr lang="en-US"/>
        </a:p>
      </dgm:t>
    </dgm:pt>
    <dgm:pt modelId="{11196BF2-95DF-4960-92F9-89A6C2840AB7}" type="sibTrans" cxnId="{9E2A836B-0247-451A-82AE-8F812F2DC115}">
      <dgm:prSet/>
      <dgm:spPr/>
      <dgm:t>
        <a:bodyPr/>
        <a:lstStyle/>
        <a:p>
          <a:endParaRPr lang="en-US"/>
        </a:p>
      </dgm:t>
    </dgm:pt>
    <dgm:pt modelId="{483536CF-93FF-41F3-8792-010F18A08496}">
      <dgm:prSet custT="1"/>
      <dgm:spPr>
        <a:solidFill>
          <a:srgbClr val="DA525D"/>
        </a:solidFill>
        <a:ln>
          <a:solidFill>
            <a:schemeClr val="tx1">
              <a:lumMod val="65000"/>
              <a:lumOff val="35000"/>
            </a:schemeClr>
          </a:solidFill>
        </a:ln>
      </dgm:spPr>
      <dgm:t>
        <a:bodyPr/>
        <a:lstStyle/>
        <a:p>
          <a:r>
            <a:rPr lang="en-US" sz="1200" b="0" dirty="0" smtClean="0">
              <a:solidFill>
                <a:srgbClr val="000000"/>
              </a:solidFill>
            </a:rPr>
            <a:t>Disease tracking (</a:t>
          </a:r>
          <a:r>
            <a:rPr lang="en-US" sz="1200" b="0" i="0" dirty="0" smtClean="0">
              <a:solidFill>
                <a:srgbClr val="000000"/>
              </a:solidFill>
            </a:rPr>
            <a:t>National Center for Atmospheric Research-NCAR, Universities)</a:t>
          </a:r>
          <a:endParaRPr lang="en-US" sz="700" b="0" i="0" dirty="0">
            <a:solidFill>
              <a:srgbClr val="000000"/>
            </a:solidFill>
          </a:endParaRPr>
        </a:p>
      </dgm:t>
    </dgm:pt>
    <dgm:pt modelId="{3F065286-FB8F-4AC6-9479-F6B0CBF4C20D}" type="parTrans" cxnId="{77C8C859-8093-4675-A08F-0C66E37569B4}">
      <dgm:prSet/>
      <dgm:spPr/>
      <dgm:t>
        <a:bodyPr/>
        <a:lstStyle/>
        <a:p>
          <a:endParaRPr lang="en-US"/>
        </a:p>
      </dgm:t>
    </dgm:pt>
    <dgm:pt modelId="{224BF75A-73F2-4978-A82A-AC8056E6DC0F}" type="sibTrans" cxnId="{77C8C859-8093-4675-A08F-0C66E37569B4}">
      <dgm:prSet/>
      <dgm:spPr/>
      <dgm:t>
        <a:bodyPr/>
        <a:lstStyle/>
        <a:p>
          <a:endParaRPr lang="en-US"/>
        </a:p>
      </dgm:t>
    </dgm:pt>
    <dgm:pt modelId="{6AF57BA0-E433-4D74-96AD-52DEE3B019FD}">
      <dgm:prSet/>
      <dgm:spPr>
        <a:solidFill>
          <a:srgbClr val="DA525D"/>
        </a:solidFill>
        <a:ln>
          <a:solidFill>
            <a:schemeClr val="tx1">
              <a:lumMod val="65000"/>
              <a:lumOff val="35000"/>
            </a:schemeClr>
          </a:solidFill>
        </a:ln>
      </dgm:spPr>
      <dgm:t>
        <a:bodyPr/>
        <a:lstStyle/>
        <a:p>
          <a:endParaRPr lang="en-US" sz="700" dirty="0"/>
        </a:p>
      </dgm:t>
    </dgm:pt>
    <dgm:pt modelId="{319DFD82-FBAA-42DB-B0FF-325DD34DB54B}" type="parTrans" cxnId="{42967FD5-B2E3-4FB8-9B65-2FEA6E1DF6AB}">
      <dgm:prSet/>
      <dgm:spPr/>
      <dgm:t>
        <a:bodyPr/>
        <a:lstStyle/>
        <a:p>
          <a:endParaRPr lang="en-US"/>
        </a:p>
      </dgm:t>
    </dgm:pt>
    <dgm:pt modelId="{6D6B9F25-9353-45C1-9ABD-4F7FF539C57C}" type="sibTrans" cxnId="{42967FD5-B2E3-4FB8-9B65-2FEA6E1DF6AB}">
      <dgm:prSet/>
      <dgm:spPr/>
      <dgm:t>
        <a:bodyPr/>
        <a:lstStyle/>
        <a:p>
          <a:endParaRPr lang="en-US"/>
        </a:p>
      </dgm:t>
    </dgm:pt>
    <dgm:pt modelId="{2BF09A45-BA7D-46E3-AD3D-3A3987575393}">
      <dgm:prSet phldrT="[Text]"/>
      <dgm:spPr>
        <a:solidFill>
          <a:schemeClr val="tx2">
            <a:lumMod val="60000"/>
            <a:lumOff val="40000"/>
          </a:schemeClr>
        </a:solidFill>
        <a:ln>
          <a:solidFill>
            <a:srgbClr val="595959"/>
          </a:solidFill>
        </a:ln>
      </dgm:spPr>
      <dgm:t>
        <a:bodyPr/>
        <a:lstStyle/>
        <a:p>
          <a:endParaRPr lang="en-US" sz="700" dirty="0"/>
        </a:p>
      </dgm:t>
    </dgm:pt>
    <dgm:pt modelId="{DF915F47-27AC-4AA7-BE02-A276297D3626}" type="parTrans" cxnId="{424723C9-605A-442B-BA3B-7A2DC6E976A6}">
      <dgm:prSet/>
      <dgm:spPr/>
      <dgm:t>
        <a:bodyPr/>
        <a:lstStyle/>
        <a:p>
          <a:endParaRPr lang="en-US"/>
        </a:p>
      </dgm:t>
    </dgm:pt>
    <dgm:pt modelId="{536E313C-B076-4980-AAF3-704FE99C519C}" type="sibTrans" cxnId="{424723C9-605A-442B-BA3B-7A2DC6E976A6}">
      <dgm:prSet/>
      <dgm:spPr/>
      <dgm:t>
        <a:bodyPr/>
        <a:lstStyle/>
        <a:p>
          <a:endParaRPr lang="en-US"/>
        </a:p>
      </dgm:t>
    </dgm:pt>
    <dgm:pt modelId="{B5A05EDF-463D-4869-838D-189E05838BFE}">
      <dgm:prSet/>
      <dgm:spPr>
        <a:solidFill>
          <a:srgbClr val="DA525D"/>
        </a:solidFill>
        <a:ln>
          <a:solidFill>
            <a:schemeClr val="tx1">
              <a:lumMod val="65000"/>
              <a:lumOff val="35000"/>
            </a:schemeClr>
          </a:solidFill>
        </a:ln>
      </dgm:spPr>
      <dgm:t>
        <a:bodyPr/>
        <a:lstStyle/>
        <a:p>
          <a:endParaRPr lang="en-US" sz="700" dirty="0"/>
        </a:p>
      </dgm:t>
    </dgm:pt>
    <dgm:pt modelId="{434AA6F7-0FB3-4F8E-99EB-6D88F5BC213E}" type="parTrans" cxnId="{D0EC8371-46E4-412A-B21B-330EFF77B9A4}">
      <dgm:prSet/>
      <dgm:spPr/>
      <dgm:t>
        <a:bodyPr/>
        <a:lstStyle/>
        <a:p>
          <a:endParaRPr lang="en-US"/>
        </a:p>
      </dgm:t>
    </dgm:pt>
    <dgm:pt modelId="{868FC11C-6655-4F34-966F-60FCD371BB9C}" type="sibTrans" cxnId="{D0EC8371-46E4-412A-B21B-330EFF77B9A4}">
      <dgm:prSet/>
      <dgm:spPr/>
      <dgm:t>
        <a:bodyPr/>
        <a:lstStyle/>
        <a:p>
          <a:endParaRPr lang="en-US"/>
        </a:p>
      </dgm:t>
    </dgm:pt>
    <dgm:pt modelId="{D5DA4BF0-6A74-4EC5-93EE-5A27A26E2BA3}">
      <dgm:prSet phldrT="[Text]" custT="1"/>
      <dgm:spPr>
        <a:solidFill>
          <a:schemeClr val="tx2">
            <a:lumMod val="60000"/>
            <a:lumOff val="40000"/>
          </a:schemeClr>
        </a:solidFill>
        <a:ln>
          <a:solidFill>
            <a:srgbClr val="595959"/>
          </a:solidFill>
        </a:ln>
      </dgm:spPr>
      <dgm:t>
        <a:bodyPr/>
        <a:lstStyle/>
        <a:p>
          <a:r>
            <a:rPr lang="en-US" sz="1200" b="0" dirty="0" smtClean="0">
              <a:solidFill>
                <a:srgbClr val="000000"/>
              </a:solidFill>
            </a:rPr>
            <a:t>Water resource management (USGS, USDA, NOAA)</a:t>
          </a:r>
          <a:endParaRPr lang="en-US" sz="1200" b="0" dirty="0">
            <a:solidFill>
              <a:srgbClr val="000000"/>
            </a:solidFill>
          </a:endParaRPr>
        </a:p>
      </dgm:t>
    </dgm:pt>
    <dgm:pt modelId="{BD901010-0529-42BF-B32E-9B094AE10752}" type="parTrans" cxnId="{B579A729-D222-41B8-85B5-14C49D42EE2A}">
      <dgm:prSet/>
      <dgm:spPr/>
      <dgm:t>
        <a:bodyPr/>
        <a:lstStyle/>
        <a:p>
          <a:endParaRPr lang="en-US"/>
        </a:p>
      </dgm:t>
    </dgm:pt>
    <dgm:pt modelId="{035AFAB8-3AEA-4034-9A3D-3A70EE754871}" type="sibTrans" cxnId="{B579A729-D222-41B8-85B5-14C49D42EE2A}">
      <dgm:prSet/>
      <dgm:spPr/>
      <dgm:t>
        <a:bodyPr/>
        <a:lstStyle/>
        <a:p>
          <a:endParaRPr lang="en-US"/>
        </a:p>
      </dgm:t>
    </dgm:pt>
    <dgm:pt modelId="{20DF716B-2F0C-4EE0-BFA6-ECE87D777627}">
      <dgm:prSet custT="1"/>
      <dgm:spPr>
        <a:solidFill>
          <a:srgbClr val="DA525D"/>
        </a:solidFill>
        <a:ln>
          <a:solidFill>
            <a:schemeClr val="tx1">
              <a:lumMod val="65000"/>
              <a:lumOff val="35000"/>
            </a:schemeClr>
          </a:solidFill>
        </a:ln>
      </dgm:spPr>
      <dgm:t>
        <a:bodyPr/>
        <a:lstStyle/>
        <a:p>
          <a:endParaRPr lang="en-US" sz="1200" dirty="0"/>
        </a:p>
      </dgm:t>
    </dgm:pt>
    <dgm:pt modelId="{76BBBF50-8E09-4B78-8090-558C01F27BA1}" type="parTrans" cxnId="{33497228-3276-4A1A-874A-7811EF60C60C}">
      <dgm:prSet/>
      <dgm:spPr/>
      <dgm:t>
        <a:bodyPr/>
        <a:lstStyle/>
        <a:p>
          <a:endParaRPr lang="en-US"/>
        </a:p>
      </dgm:t>
    </dgm:pt>
    <dgm:pt modelId="{6D388108-2F6F-4E83-84EB-0E79639C83D6}" type="sibTrans" cxnId="{33497228-3276-4A1A-874A-7811EF60C60C}">
      <dgm:prSet/>
      <dgm:spPr/>
      <dgm:t>
        <a:bodyPr/>
        <a:lstStyle/>
        <a:p>
          <a:endParaRPr lang="en-US"/>
        </a:p>
      </dgm:t>
    </dgm:pt>
    <dgm:pt modelId="{85E9A03A-13E0-4227-8643-5DDFAA1A1CDC}">
      <dgm:prSet phldrT="[Text]" custT="1"/>
      <dgm:spPr>
        <a:solidFill>
          <a:srgbClr val="57B76F"/>
        </a:solidFill>
        <a:ln>
          <a:solidFill>
            <a:srgbClr val="595959"/>
          </a:solidFill>
        </a:ln>
      </dgm:spPr>
      <dgm:t>
        <a:bodyPr/>
        <a:lstStyle/>
        <a:p>
          <a:r>
            <a:rPr lang="en-US" sz="1200" b="0" dirty="0" smtClean="0">
              <a:solidFill>
                <a:srgbClr val="000000"/>
              </a:solidFill>
            </a:rPr>
            <a:t>Global Climate Modeling and Assimilation (NASA-GMAO, NOAA)</a:t>
          </a:r>
          <a:endParaRPr lang="en-US" sz="1200" b="0" dirty="0">
            <a:solidFill>
              <a:srgbClr val="000000"/>
            </a:solidFill>
          </a:endParaRPr>
        </a:p>
      </dgm:t>
    </dgm:pt>
    <dgm:pt modelId="{16EA344B-BB0E-49DC-A168-B1B5D8EA463D}" type="parTrans" cxnId="{0E611320-0A90-4C6F-9521-35AC541FC44A}">
      <dgm:prSet/>
      <dgm:spPr/>
      <dgm:t>
        <a:bodyPr/>
        <a:lstStyle/>
        <a:p>
          <a:endParaRPr lang="en-US"/>
        </a:p>
      </dgm:t>
    </dgm:pt>
    <dgm:pt modelId="{05E5FD71-1871-4C38-9DA5-2A321B93A573}" type="sibTrans" cxnId="{0E611320-0A90-4C6F-9521-35AC541FC44A}">
      <dgm:prSet/>
      <dgm:spPr/>
      <dgm:t>
        <a:bodyPr/>
        <a:lstStyle/>
        <a:p>
          <a:endParaRPr lang="en-US"/>
        </a:p>
      </dgm:t>
    </dgm:pt>
    <dgm:pt modelId="{E53470EE-2E80-4827-8BC6-33E430496961}">
      <dgm:prSet phldrT="[Text]" custT="1"/>
      <dgm:spPr>
        <a:solidFill>
          <a:schemeClr val="tx2">
            <a:lumMod val="60000"/>
            <a:lumOff val="40000"/>
          </a:schemeClr>
        </a:solidFill>
        <a:ln>
          <a:solidFill>
            <a:srgbClr val="595959"/>
          </a:solidFill>
        </a:ln>
      </dgm:spPr>
      <dgm:t>
        <a:bodyPr/>
        <a:lstStyle/>
        <a:p>
          <a:endParaRPr lang="en-US" sz="1200" dirty="0"/>
        </a:p>
      </dgm:t>
    </dgm:pt>
    <dgm:pt modelId="{0661E5A2-E466-4618-A8FE-9FC04AB0D118}" type="parTrans" cxnId="{C57E87CA-8F3C-4C23-9066-1830E18CE87B}">
      <dgm:prSet/>
      <dgm:spPr/>
      <dgm:t>
        <a:bodyPr/>
        <a:lstStyle/>
        <a:p>
          <a:endParaRPr lang="en-US"/>
        </a:p>
      </dgm:t>
    </dgm:pt>
    <dgm:pt modelId="{529905B8-71D7-4350-A770-DE0F20C1566A}" type="sibTrans" cxnId="{C57E87CA-8F3C-4C23-9066-1830E18CE87B}">
      <dgm:prSet/>
      <dgm:spPr/>
      <dgm:t>
        <a:bodyPr/>
        <a:lstStyle/>
        <a:p>
          <a:endParaRPr lang="en-US"/>
        </a:p>
      </dgm:t>
    </dgm:pt>
    <dgm:pt modelId="{4E63B1F0-2E24-4787-BEE5-10DF5AC56937}">
      <dgm:prSet phldrT="[Text]" custT="1"/>
      <dgm:spPr>
        <a:solidFill>
          <a:schemeClr val="tx2">
            <a:lumMod val="60000"/>
            <a:lumOff val="40000"/>
          </a:schemeClr>
        </a:solidFill>
        <a:ln>
          <a:solidFill>
            <a:srgbClr val="595959"/>
          </a:solidFill>
        </a:ln>
      </dgm:spPr>
      <dgm:t>
        <a:bodyPr/>
        <a:lstStyle/>
        <a:p>
          <a:r>
            <a:rPr lang="en-US" sz="1200" b="0" dirty="0" smtClean="0">
              <a:solidFill>
                <a:srgbClr val="000000"/>
              </a:solidFill>
            </a:rPr>
            <a:t>Agricultural monitoring (Agricultural Meteorological Modeling System, USDA, AFWA)</a:t>
          </a:r>
          <a:endParaRPr lang="en-US" sz="1200" b="0" dirty="0">
            <a:solidFill>
              <a:srgbClr val="000000"/>
            </a:solidFill>
          </a:endParaRPr>
        </a:p>
      </dgm:t>
    </dgm:pt>
    <dgm:pt modelId="{79730EA0-4513-4AE3-B493-93DC374C2224}" type="parTrans" cxnId="{14A6AF1C-A8BF-4EA0-BE31-1BC657188751}">
      <dgm:prSet/>
      <dgm:spPr/>
      <dgm:t>
        <a:bodyPr/>
        <a:lstStyle/>
        <a:p>
          <a:endParaRPr lang="en-US"/>
        </a:p>
      </dgm:t>
    </dgm:pt>
    <dgm:pt modelId="{97D1A3CA-5320-464C-8373-91675BA93864}" type="sibTrans" cxnId="{14A6AF1C-A8BF-4EA0-BE31-1BC657188751}">
      <dgm:prSet/>
      <dgm:spPr/>
      <dgm:t>
        <a:bodyPr/>
        <a:lstStyle/>
        <a:p>
          <a:endParaRPr lang="en-US"/>
        </a:p>
      </dgm:t>
    </dgm:pt>
    <dgm:pt modelId="{A5C24BA3-A79D-46FC-90AB-703AA8D20454}">
      <dgm:prSet custT="1"/>
      <dgm:spPr>
        <a:solidFill>
          <a:srgbClr val="DA525D"/>
        </a:solidFill>
        <a:ln>
          <a:solidFill>
            <a:schemeClr val="tx1">
              <a:lumMod val="65000"/>
              <a:lumOff val="35000"/>
            </a:schemeClr>
          </a:solidFill>
        </a:ln>
      </dgm:spPr>
      <dgm:t>
        <a:bodyPr/>
        <a:lstStyle/>
        <a:p>
          <a:r>
            <a:rPr lang="en-US" sz="1200" b="0" dirty="0" smtClean="0">
              <a:solidFill>
                <a:srgbClr val="000000"/>
              </a:solidFill>
            </a:rPr>
            <a:t>Food Security (USDA, FAO, World Bank, International Red Cross)</a:t>
          </a:r>
          <a:endParaRPr lang="en-US" sz="1200" b="0" dirty="0">
            <a:solidFill>
              <a:srgbClr val="000000"/>
            </a:solidFill>
          </a:endParaRPr>
        </a:p>
      </dgm:t>
    </dgm:pt>
    <dgm:pt modelId="{CCD3314D-C5E5-4C1E-947E-0FA30F678CA7}" type="parTrans" cxnId="{19206FDE-BF45-4D58-83AB-DCB937D717D6}">
      <dgm:prSet/>
      <dgm:spPr/>
      <dgm:t>
        <a:bodyPr/>
        <a:lstStyle/>
        <a:p>
          <a:endParaRPr lang="en-US"/>
        </a:p>
      </dgm:t>
    </dgm:pt>
    <dgm:pt modelId="{BAE58C14-7E08-472C-BCDF-098079687F18}" type="sibTrans" cxnId="{19206FDE-BF45-4D58-83AB-DCB937D717D6}">
      <dgm:prSet/>
      <dgm:spPr/>
      <dgm:t>
        <a:bodyPr/>
        <a:lstStyle/>
        <a:p>
          <a:endParaRPr lang="en-US"/>
        </a:p>
      </dgm:t>
    </dgm:pt>
    <dgm:pt modelId="{5326F1A3-9E2C-46A0-A63B-572A27174DB6}">
      <dgm:prSet phldrT="[Text]" custT="1"/>
      <dgm:spPr>
        <a:solidFill>
          <a:srgbClr val="FF7016"/>
        </a:solidFill>
        <a:ln>
          <a:solidFill>
            <a:schemeClr val="tx1">
              <a:lumMod val="65000"/>
              <a:lumOff val="35000"/>
            </a:schemeClr>
          </a:solidFill>
        </a:ln>
      </dgm:spPr>
      <dgm:t>
        <a:bodyPr/>
        <a:lstStyle/>
        <a:p>
          <a:endParaRPr lang="en-US" sz="1200" dirty="0"/>
        </a:p>
      </dgm:t>
    </dgm:pt>
    <dgm:pt modelId="{A54BD6F7-7BE4-47E8-8707-DB59A734FFC8}" type="parTrans" cxnId="{E132EF2D-A940-4BC1-99CC-869ABA6937A8}">
      <dgm:prSet/>
      <dgm:spPr/>
      <dgm:t>
        <a:bodyPr/>
        <a:lstStyle/>
        <a:p>
          <a:endParaRPr lang="en-US"/>
        </a:p>
      </dgm:t>
    </dgm:pt>
    <dgm:pt modelId="{08F36538-2873-427A-A470-F57A821215D9}" type="sibTrans" cxnId="{E132EF2D-A940-4BC1-99CC-869ABA6937A8}">
      <dgm:prSet/>
      <dgm:spPr/>
      <dgm:t>
        <a:bodyPr/>
        <a:lstStyle/>
        <a:p>
          <a:endParaRPr lang="en-US"/>
        </a:p>
      </dgm:t>
    </dgm:pt>
    <dgm:pt modelId="{8966DA95-26CB-41D5-BD51-A67DA63AB3A9}">
      <dgm:prSet custT="1"/>
      <dgm:spPr>
        <a:solidFill>
          <a:srgbClr val="DA525D"/>
        </a:solidFill>
        <a:ln>
          <a:solidFill>
            <a:schemeClr val="tx1">
              <a:lumMod val="65000"/>
              <a:lumOff val="35000"/>
            </a:schemeClr>
          </a:solidFill>
        </a:ln>
      </dgm:spPr>
      <dgm:t>
        <a:bodyPr/>
        <a:lstStyle/>
        <a:p>
          <a:r>
            <a:rPr lang="en-US" sz="1200" b="0" dirty="0" smtClean="0">
              <a:solidFill>
                <a:srgbClr val="000000"/>
              </a:solidFill>
            </a:rPr>
            <a:t>Animal migration (Universities, </a:t>
          </a:r>
          <a:r>
            <a:rPr lang="en-US" sz="1200" b="0" dirty="0" err="1" smtClean="0">
              <a:solidFill>
                <a:srgbClr val="000000"/>
              </a:solidFill>
            </a:rPr>
            <a:t>MoveBank.Org</a:t>
          </a:r>
          <a:r>
            <a:rPr lang="en-US" sz="1200" b="0" dirty="0" smtClean="0">
              <a:solidFill>
                <a:srgbClr val="000000"/>
              </a:solidFill>
            </a:rPr>
            <a:t>)</a:t>
          </a:r>
          <a:endParaRPr lang="en-US" sz="700" b="0" dirty="0">
            <a:solidFill>
              <a:srgbClr val="000000"/>
            </a:solidFill>
          </a:endParaRPr>
        </a:p>
      </dgm:t>
    </dgm:pt>
    <dgm:pt modelId="{EB72A7F3-FC05-4590-8127-A2C7FC9855BB}" type="parTrans" cxnId="{B6AA7E6C-C936-4AE2-A722-ECB08871AD50}">
      <dgm:prSet/>
      <dgm:spPr/>
      <dgm:t>
        <a:bodyPr/>
        <a:lstStyle/>
        <a:p>
          <a:endParaRPr lang="en-US"/>
        </a:p>
      </dgm:t>
    </dgm:pt>
    <dgm:pt modelId="{9536893B-9145-4921-A9D3-2FFF91086E64}" type="sibTrans" cxnId="{B6AA7E6C-C936-4AE2-A722-ECB08871AD50}">
      <dgm:prSet/>
      <dgm:spPr/>
      <dgm:t>
        <a:bodyPr/>
        <a:lstStyle/>
        <a:p>
          <a:endParaRPr lang="en-US"/>
        </a:p>
      </dgm:t>
    </dgm:pt>
    <dgm:pt modelId="{0DAE7925-5731-444F-BA7B-21AFBB3CE7A4}">
      <dgm:prSet phldrT="[Text]" custT="1"/>
      <dgm:spPr>
        <a:solidFill>
          <a:srgbClr val="FF7016"/>
        </a:solidFill>
        <a:ln>
          <a:solidFill>
            <a:schemeClr val="tx1">
              <a:lumMod val="65000"/>
              <a:lumOff val="35000"/>
            </a:schemeClr>
          </a:solidFill>
        </a:ln>
      </dgm:spPr>
      <dgm:t>
        <a:bodyPr/>
        <a:lstStyle/>
        <a:p>
          <a:r>
            <a:rPr lang="en-US" sz="1200" b="0" dirty="0" smtClean="0">
              <a:solidFill>
                <a:srgbClr val="000000"/>
              </a:solidFill>
            </a:rPr>
            <a:t>Re-insurance (Swiss Re)</a:t>
          </a:r>
          <a:endParaRPr lang="en-US" sz="1200" b="0" dirty="0">
            <a:solidFill>
              <a:srgbClr val="000000"/>
            </a:solidFill>
          </a:endParaRPr>
        </a:p>
      </dgm:t>
    </dgm:pt>
    <dgm:pt modelId="{18D9079C-0993-4F7C-9603-4FA3F34F9997}" type="sibTrans" cxnId="{6EC7F74F-3C17-4BF9-998E-D191FB539FFB}">
      <dgm:prSet/>
      <dgm:spPr/>
      <dgm:t>
        <a:bodyPr/>
        <a:lstStyle/>
        <a:p>
          <a:endParaRPr lang="en-US"/>
        </a:p>
      </dgm:t>
    </dgm:pt>
    <dgm:pt modelId="{6F78BA71-EB49-4E0E-8910-D72E3BD69665}" type="parTrans" cxnId="{6EC7F74F-3C17-4BF9-998E-D191FB539FFB}">
      <dgm:prSet/>
      <dgm:spPr/>
      <dgm:t>
        <a:bodyPr/>
        <a:lstStyle/>
        <a:p>
          <a:endParaRPr lang="en-US"/>
        </a:p>
      </dgm:t>
    </dgm:pt>
    <dgm:pt modelId="{B9A5E69A-9530-4975-AE7B-8D6EC6B3477B}">
      <dgm:prSet phldrT="[Text]" custT="1"/>
      <dgm:spPr>
        <a:solidFill>
          <a:srgbClr val="FF7016"/>
        </a:solidFill>
        <a:ln>
          <a:solidFill>
            <a:schemeClr val="tx1">
              <a:lumMod val="65000"/>
              <a:lumOff val="35000"/>
            </a:schemeClr>
          </a:solidFill>
        </a:ln>
      </dgm:spPr>
      <dgm:t>
        <a:bodyPr/>
        <a:lstStyle/>
        <a:p>
          <a:r>
            <a:rPr lang="en-US" sz="1200" b="0" dirty="0" smtClean="0">
              <a:solidFill>
                <a:srgbClr val="000000"/>
              </a:solidFill>
            </a:rPr>
            <a:t>Multi-hazard situational awareness (Pacific Disaster Center, International Red Cross, World Bank)</a:t>
          </a:r>
          <a:endParaRPr lang="en-US" sz="1200" b="0" dirty="0">
            <a:solidFill>
              <a:srgbClr val="000000"/>
            </a:solidFill>
          </a:endParaRPr>
        </a:p>
      </dgm:t>
    </dgm:pt>
    <dgm:pt modelId="{CC4F9B6C-C9E2-458B-A5CE-50A851606A2B}" type="sibTrans" cxnId="{A05ACBDC-3965-4F82-B619-02613BEED50B}">
      <dgm:prSet/>
      <dgm:spPr/>
      <dgm:t>
        <a:bodyPr/>
        <a:lstStyle/>
        <a:p>
          <a:endParaRPr lang="en-US"/>
        </a:p>
      </dgm:t>
    </dgm:pt>
    <dgm:pt modelId="{0C60BE77-925C-4346-A1FD-541675EFD89B}" type="parTrans" cxnId="{A05ACBDC-3965-4F82-B619-02613BEED50B}">
      <dgm:prSet/>
      <dgm:spPr/>
      <dgm:t>
        <a:bodyPr/>
        <a:lstStyle/>
        <a:p>
          <a:endParaRPr lang="en-US"/>
        </a:p>
      </dgm:t>
    </dgm:pt>
    <dgm:pt modelId="{D62718D6-9A2B-400D-93A0-75BD0B008657}">
      <dgm:prSet phldrT="[Text]" custT="1"/>
      <dgm:spPr>
        <a:solidFill>
          <a:srgbClr val="FF7016"/>
        </a:solidFill>
        <a:ln>
          <a:solidFill>
            <a:schemeClr val="tx1">
              <a:lumMod val="65000"/>
              <a:lumOff val="35000"/>
            </a:schemeClr>
          </a:solidFill>
        </a:ln>
      </dgm:spPr>
      <dgm:t>
        <a:bodyPr/>
        <a:lstStyle/>
        <a:p>
          <a:r>
            <a:rPr lang="en-US" sz="1200" b="0" dirty="0" smtClean="0">
              <a:solidFill>
                <a:srgbClr val="000000"/>
              </a:solidFill>
            </a:rPr>
            <a:t>Tropical cyclones (Joint Typhoon Warning Center, National Hurricane Center-NOAA, U.S. Military, Air Force Weather Agency-AFWA) </a:t>
          </a:r>
          <a:endParaRPr lang="en-US" sz="1200" b="0" dirty="0">
            <a:solidFill>
              <a:srgbClr val="000000"/>
            </a:solidFill>
          </a:endParaRPr>
        </a:p>
      </dgm:t>
    </dgm:pt>
    <dgm:pt modelId="{809ED644-2413-4D87-B67F-A70B835698ED}" type="sibTrans" cxnId="{A155904D-46F5-4B00-B9F5-3912B4CC851B}">
      <dgm:prSet/>
      <dgm:spPr/>
      <dgm:t>
        <a:bodyPr/>
        <a:lstStyle/>
        <a:p>
          <a:endParaRPr lang="en-US"/>
        </a:p>
      </dgm:t>
    </dgm:pt>
    <dgm:pt modelId="{79877E18-1860-40F2-9BD4-15219AB8FA72}" type="parTrans" cxnId="{A155904D-46F5-4B00-B9F5-3912B4CC851B}">
      <dgm:prSet/>
      <dgm:spPr/>
      <dgm:t>
        <a:bodyPr/>
        <a:lstStyle/>
        <a:p>
          <a:endParaRPr lang="en-US"/>
        </a:p>
      </dgm:t>
    </dgm:pt>
    <dgm:pt modelId="{CC7CB7A4-532C-499D-B139-09EBF36E5C83}">
      <dgm:prSet phldrT="[Text]" custT="1"/>
      <dgm:spPr>
        <a:solidFill>
          <a:srgbClr val="FF7016"/>
        </a:solidFill>
        <a:ln>
          <a:solidFill>
            <a:schemeClr val="tx1">
              <a:lumMod val="65000"/>
              <a:lumOff val="35000"/>
            </a:schemeClr>
          </a:solidFill>
        </a:ln>
      </dgm:spPr>
      <dgm:t>
        <a:bodyPr/>
        <a:lstStyle/>
        <a:p>
          <a:r>
            <a:rPr lang="en-US" sz="1200" b="0" dirty="0" smtClean="0">
              <a:solidFill>
                <a:srgbClr val="000000"/>
              </a:solidFill>
            </a:rPr>
            <a:t>Floods (Global Flood Monitoring System-UMD, International Flood Network-</a:t>
          </a:r>
          <a:r>
            <a:rPr lang="en-US" sz="1200" b="0" dirty="0" err="1" smtClean="0">
              <a:solidFill>
                <a:srgbClr val="000000"/>
              </a:solidFill>
            </a:rPr>
            <a:t>IFNet</a:t>
          </a:r>
          <a:r>
            <a:rPr lang="en-US" sz="1200" b="0" dirty="0" smtClean="0">
              <a:solidFill>
                <a:srgbClr val="000000"/>
              </a:solidFill>
            </a:rPr>
            <a:t>)</a:t>
          </a:r>
          <a:endParaRPr lang="en-US" sz="1200" b="0" dirty="0">
            <a:solidFill>
              <a:srgbClr val="000000"/>
            </a:solidFill>
          </a:endParaRPr>
        </a:p>
      </dgm:t>
    </dgm:pt>
    <dgm:pt modelId="{5B706192-D9DB-4599-BDC1-DC313401412A}" type="sibTrans" cxnId="{B0F84062-EBFD-48AE-9A7B-1BF004212219}">
      <dgm:prSet/>
      <dgm:spPr/>
      <dgm:t>
        <a:bodyPr/>
        <a:lstStyle/>
        <a:p>
          <a:endParaRPr lang="en-US"/>
        </a:p>
      </dgm:t>
    </dgm:pt>
    <dgm:pt modelId="{EF99D475-33A4-46FF-9D82-4DF6955E710D}" type="parTrans" cxnId="{B0F84062-EBFD-48AE-9A7B-1BF004212219}">
      <dgm:prSet/>
      <dgm:spPr/>
      <dgm:t>
        <a:bodyPr/>
        <a:lstStyle/>
        <a:p>
          <a:endParaRPr lang="en-US"/>
        </a:p>
      </dgm:t>
    </dgm:pt>
    <dgm:pt modelId="{6E701BF8-1DF0-4612-878F-17498965BC30}" type="pres">
      <dgm:prSet presAssocID="{1B1B0869-744B-41DA-BA39-56EF432B1616}" presName="linear" presStyleCnt="0">
        <dgm:presLayoutVars>
          <dgm:dir/>
          <dgm:resizeHandles val="exact"/>
        </dgm:presLayoutVars>
      </dgm:prSet>
      <dgm:spPr/>
      <dgm:t>
        <a:bodyPr/>
        <a:lstStyle/>
        <a:p>
          <a:endParaRPr lang="en-US"/>
        </a:p>
      </dgm:t>
    </dgm:pt>
    <dgm:pt modelId="{5F907E3F-2DA6-4353-9D6D-9219F2410320}" type="pres">
      <dgm:prSet presAssocID="{CB73AA62-4151-40F0-9331-50920B87330D}" presName="comp" presStyleCnt="0"/>
      <dgm:spPr/>
    </dgm:pt>
    <dgm:pt modelId="{A8771C34-6A7C-44AE-8847-5CACAC5AEB45}" type="pres">
      <dgm:prSet presAssocID="{CB73AA62-4151-40F0-9331-50920B87330D}" presName="box" presStyleLbl="node1" presStyleIdx="0" presStyleCnt="4" custScaleY="127087" custLinFactNeighborX="-157"/>
      <dgm:spPr/>
      <dgm:t>
        <a:bodyPr/>
        <a:lstStyle/>
        <a:p>
          <a:endParaRPr lang="en-US"/>
        </a:p>
      </dgm:t>
    </dgm:pt>
    <dgm:pt modelId="{0D1A7569-C2FD-42D2-AC40-F4821368AB27}" type="pres">
      <dgm:prSet presAssocID="{CB73AA62-4151-40F0-9331-50920B87330D}" presName="img"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dgm:spPr>
      <dgm:t>
        <a:bodyPr/>
        <a:lstStyle/>
        <a:p>
          <a:endParaRPr lang="en-US"/>
        </a:p>
      </dgm:t>
    </dgm:pt>
    <dgm:pt modelId="{6F02D46C-DF5E-430E-9F8A-355FC5545523}" type="pres">
      <dgm:prSet presAssocID="{CB73AA62-4151-40F0-9331-50920B87330D}" presName="text" presStyleLbl="node1" presStyleIdx="0" presStyleCnt="4">
        <dgm:presLayoutVars>
          <dgm:bulletEnabled val="1"/>
        </dgm:presLayoutVars>
      </dgm:prSet>
      <dgm:spPr/>
      <dgm:t>
        <a:bodyPr/>
        <a:lstStyle/>
        <a:p>
          <a:endParaRPr lang="en-US"/>
        </a:p>
      </dgm:t>
    </dgm:pt>
    <dgm:pt modelId="{1EF7D934-1012-4673-B88E-02BDCEA065C5}" type="pres">
      <dgm:prSet presAssocID="{ACD948F3-5FCD-480D-9915-FFA1F5C09674}" presName="spacer" presStyleCnt="0"/>
      <dgm:spPr/>
    </dgm:pt>
    <dgm:pt modelId="{FA89E61D-94E4-4A55-846F-FEBBE3A5E04A}" type="pres">
      <dgm:prSet presAssocID="{94B6D378-BCB2-437E-9EC8-BF12EE30667A}" presName="comp" presStyleCnt="0"/>
      <dgm:spPr/>
    </dgm:pt>
    <dgm:pt modelId="{526099B2-4651-4A8B-B7D2-5AE1C6B9EEA0}" type="pres">
      <dgm:prSet presAssocID="{94B6D378-BCB2-437E-9EC8-BF12EE30667A}" presName="box" presStyleLbl="node1" presStyleIdx="1" presStyleCnt="4"/>
      <dgm:spPr/>
      <dgm:t>
        <a:bodyPr/>
        <a:lstStyle/>
        <a:p>
          <a:endParaRPr lang="en-US"/>
        </a:p>
      </dgm:t>
    </dgm:pt>
    <dgm:pt modelId="{17EB0CF6-55F3-46F1-9E57-8BD83F4E6CE0}" type="pres">
      <dgm:prSet presAssocID="{94B6D378-BCB2-437E-9EC8-BF12EE30667A}" presName="img"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25000" b="-25000"/>
          </a:stretch>
        </a:blipFill>
      </dgm:spPr>
      <dgm:t>
        <a:bodyPr/>
        <a:lstStyle/>
        <a:p>
          <a:endParaRPr lang="en-US"/>
        </a:p>
      </dgm:t>
    </dgm:pt>
    <dgm:pt modelId="{534B0EC5-7207-442B-8B9D-BBD7C0C959AF}" type="pres">
      <dgm:prSet presAssocID="{94B6D378-BCB2-437E-9EC8-BF12EE30667A}" presName="text" presStyleLbl="node1" presStyleIdx="1" presStyleCnt="4">
        <dgm:presLayoutVars>
          <dgm:bulletEnabled val="1"/>
        </dgm:presLayoutVars>
      </dgm:prSet>
      <dgm:spPr/>
      <dgm:t>
        <a:bodyPr/>
        <a:lstStyle/>
        <a:p>
          <a:endParaRPr lang="en-US"/>
        </a:p>
      </dgm:t>
    </dgm:pt>
    <dgm:pt modelId="{A548D5EF-A96A-4298-B3B6-0A9F45E0AED0}" type="pres">
      <dgm:prSet presAssocID="{DA1F120E-F6F3-40CB-9396-7BA31587DEBD}" presName="spacer" presStyleCnt="0"/>
      <dgm:spPr/>
    </dgm:pt>
    <dgm:pt modelId="{25D9467F-D5DC-4C00-A7FB-00B3BAB3C473}" type="pres">
      <dgm:prSet presAssocID="{98F2EC97-F332-4270-B4BA-427CF2852360}" presName="comp" presStyleCnt="0"/>
      <dgm:spPr/>
    </dgm:pt>
    <dgm:pt modelId="{9701C681-D49C-4980-95D8-E85651F7A2C6}" type="pres">
      <dgm:prSet presAssocID="{98F2EC97-F332-4270-B4BA-427CF2852360}" presName="box" presStyleLbl="node1" presStyleIdx="2" presStyleCnt="4"/>
      <dgm:spPr/>
      <dgm:t>
        <a:bodyPr/>
        <a:lstStyle/>
        <a:p>
          <a:endParaRPr lang="en-US"/>
        </a:p>
      </dgm:t>
    </dgm:pt>
    <dgm:pt modelId="{7D2D1C5A-A676-4113-9E48-31C3DAE09973}" type="pres">
      <dgm:prSet presAssocID="{98F2EC97-F332-4270-B4BA-427CF2852360}" presName="img"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4000" r="-4000"/>
          </a:stretch>
        </a:blipFill>
      </dgm:spPr>
      <dgm:t>
        <a:bodyPr/>
        <a:lstStyle/>
        <a:p>
          <a:endParaRPr lang="en-US"/>
        </a:p>
      </dgm:t>
    </dgm:pt>
    <dgm:pt modelId="{5EFAB179-D5F6-43BE-8986-2903053A08A5}" type="pres">
      <dgm:prSet presAssocID="{98F2EC97-F332-4270-B4BA-427CF2852360}" presName="text" presStyleLbl="node1" presStyleIdx="2" presStyleCnt="4">
        <dgm:presLayoutVars>
          <dgm:bulletEnabled val="1"/>
        </dgm:presLayoutVars>
      </dgm:prSet>
      <dgm:spPr/>
      <dgm:t>
        <a:bodyPr/>
        <a:lstStyle/>
        <a:p>
          <a:endParaRPr lang="en-US"/>
        </a:p>
      </dgm:t>
    </dgm:pt>
    <dgm:pt modelId="{E37134C7-4680-4F37-B052-75E7D9785935}" type="pres">
      <dgm:prSet presAssocID="{D1317D80-7A69-4377-955D-6A93D7C7FE09}" presName="spacer" presStyleCnt="0"/>
      <dgm:spPr/>
    </dgm:pt>
    <dgm:pt modelId="{0CAC87CE-2CB9-4A4B-AE99-FEB8BE6FB699}" type="pres">
      <dgm:prSet presAssocID="{026C0C29-3469-4BBB-BE51-E58054C60997}" presName="comp" presStyleCnt="0"/>
      <dgm:spPr/>
    </dgm:pt>
    <dgm:pt modelId="{40953B0E-9FB5-4F5C-808B-7C04EDE21749}" type="pres">
      <dgm:prSet presAssocID="{026C0C29-3469-4BBB-BE51-E58054C60997}" presName="box" presStyleLbl="node1" presStyleIdx="3" presStyleCnt="4"/>
      <dgm:spPr/>
      <dgm:t>
        <a:bodyPr/>
        <a:lstStyle/>
        <a:p>
          <a:endParaRPr lang="en-US"/>
        </a:p>
      </dgm:t>
    </dgm:pt>
    <dgm:pt modelId="{8C116BA5-5327-4605-95B1-D0B6E66A992F}" type="pres">
      <dgm:prSet presAssocID="{026C0C29-3469-4BBB-BE51-E58054C60997}" presName="img"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23000" r="-23000"/>
          </a:stretch>
        </a:blipFill>
      </dgm:spPr>
      <dgm:t>
        <a:bodyPr/>
        <a:lstStyle/>
        <a:p>
          <a:endParaRPr lang="en-US"/>
        </a:p>
      </dgm:t>
    </dgm:pt>
    <dgm:pt modelId="{6753F455-E5FC-4E81-A71E-B646E6B31C76}" type="pres">
      <dgm:prSet presAssocID="{026C0C29-3469-4BBB-BE51-E58054C60997}" presName="text" presStyleLbl="node1" presStyleIdx="3" presStyleCnt="4">
        <dgm:presLayoutVars>
          <dgm:bulletEnabled val="1"/>
        </dgm:presLayoutVars>
      </dgm:prSet>
      <dgm:spPr/>
      <dgm:t>
        <a:bodyPr/>
        <a:lstStyle/>
        <a:p>
          <a:endParaRPr lang="en-US"/>
        </a:p>
      </dgm:t>
    </dgm:pt>
  </dgm:ptLst>
  <dgm:cxnLst>
    <dgm:cxn modelId="{E81AB779-7499-D548-AE31-8B0284F63C7F}" type="presOf" srcId="{09A7A4F3-842A-472C-993B-73498F3C708E}" destId="{5EFAB179-D5F6-43BE-8986-2903053A08A5}" srcOrd="1" destOrd="2" presId="urn:microsoft.com/office/officeart/2005/8/layout/vList4"/>
    <dgm:cxn modelId="{536DA727-F360-0142-A82E-B3A7830A9F29}" type="presOf" srcId="{D62718D6-9A2B-400D-93A0-75BD0B008657}" destId="{6F02D46C-DF5E-430E-9F8A-355FC5545523}" srcOrd="1" destOrd="3" presId="urn:microsoft.com/office/officeart/2005/8/layout/vList4"/>
    <dgm:cxn modelId="{6508E83D-1E64-6F4A-88BC-F0517C22CC20}" type="presOf" srcId="{CB73AA62-4151-40F0-9331-50920B87330D}" destId="{A8771C34-6A7C-44AE-8847-5CACAC5AEB45}" srcOrd="0" destOrd="0" presId="urn:microsoft.com/office/officeart/2005/8/layout/vList4"/>
    <dgm:cxn modelId="{E132EF2D-A940-4BC1-99CC-869ABA6937A8}" srcId="{CB73AA62-4151-40F0-9331-50920B87330D}" destId="{5326F1A3-9E2C-46A0-A63B-572A27174DB6}" srcOrd="5" destOrd="0" parTransId="{A54BD6F7-7BE4-47E8-8707-DB59A734FFC8}" sibTransId="{08F36538-2873-427A-A470-F57A821215D9}"/>
    <dgm:cxn modelId="{0B7F91CC-6894-1D48-A73A-3B8E6FC194EF}" type="presOf" srcId="{F40E0476-2331-4620-9ED7-1D978634E261}" destId="{6F02D46C-DF5E-430E-9F8A-355FC5545523}" srcOrd="1" destOrd="1" presId="urn:microsoft.com/office/officeart/2005/8/layout/vList4"/>
    <dgm:cxn modelId="{24FC76A3-7DB0-3646-8F13-66136182F5A3}" type="presOf" srcId="{CC7CB7A4-532C-499D-B139-09EBF36E5C83}" destId="{6F02D46C-DF5E-430E-9F8A-355FC5545523}" srcOrd="1" destOrd="2" presId="urn:microsoft.com/office/officeart/2005/8/layout/vList4"/>
    <dgm:cxn modelId="{5ADEFA0A-4709-4F4C-879A-58B581ACE645}" type="presOf" srcId="{086A715D-33B9-4063-8A9A-5D819DCB415E}" destId="{534B0EC5-7207-442B-8B9D-BBD7C0C959AF}" srcOrd="1" destOrd="2" presId="urn:microsoft.com/office/officeart/2005/8/layout/vList4"/>
    <dgm:cxn modelId="{C57E87CA-8F3C-4C23-9066-1830E18CE87B}" srcId="{94B6D378-BCB2-437E-9EC8-BF12EE30667A}" destId="{E53470EE-2E80-4827-8BC6-33E430496961}" srcOrd="4" destOrd="0" parTransId="{0661E5A2-E466-4618-A8FE-9FC04AB0D118}" sibTransId="{529905B8-71D7-4350-A770-DE0F20C1566A}"/>
    <dgm:cxn modelId="{7FF7D79E-68F9-F44D-97E2-034F1D8CECEA}" type="presOf" srcId="{A5C24BA3-A79D-46FC-90AB-703AA8D20454}" destId="{6753F455-E5FC-4E81-A71E-B646E6B31C76}" srcOrd="1" destOrd="3" presId="urn:microsoft.com/office/officeart/2005/8/layout/vList4"/>
    <dgm:cxn modelId="{D2DA6011-8FFB-43A7-90C1-949AB59C85C5}" srcId="{98F2EC97-F332-4270-B4BA-427CF2852360}" destId="{2AF4E7E8-3313-4516-926B-0A35BDED24FB}" srcOrd="0" destOrd="0" parTransId="{7B6193B9-5CBD-4D9C-89C2-3931D77CCA19}" sibTransId="{9CBB96D6-6035-4B9F-85D2-A643E6944114}"/>
    <dgm:cxn modelId="{C9ADDB9C-FDD0-9A42-AED6-59943D4A0CBC}" type="presOf" srcId="{CC7CB7A4-532C-499D-B139-09EBF36E5C83}" destId="{A8771C34-6A7C-44AE-8847-5CACAC5AEB45}" srcOrd="0" destOrd="2" presId="urn:microsoft.com/office/officeart/2005/8/layout/vList4"/>
    <dgm:cxn modelId="{B579A729-D222-41B8-85B5-14C49D42EE2A}" srcId="{94B6D378-BCB2-437E-9EC8-BF12EE30667A}" destId="{D5DA4BF0-6A74-4EC5-93EE-5A27A26E2BA3}" srcOrd="2" destOrd="0" parTransId="{BD901010-0529-42BF-B32E-9B094AE10752}" sibTransId="{035AFAB8-3AEA-4034-9A3D-3A70EE754871}"/>
    <dgm:cxn modelId="{BC71C115-9FA7-EF47-B507-09F5DCB1A8B1}" type="presOf" srcId="{E53470EE-2E80-4827-8BC6-33E430496961}" destId="{534B0EC5-7207-442B-8B9D-BBD7C0C959AF}" srcOrd="1" destOrd="5" presId="urn:microsoft.com/office/officeart/2005/8/layout/vList4"/>
    <dgm:cxn modelId="{0A93EFC2-E679-6041-9F8C-7441A8EB75EB}" type="presOf" srcId="{20DF716B-2F0C-4EE0-BFA6-ECE87D777627}" destId="{40953B0E-9FB5-4F5C-808B-7C04EDE21749}" srcOrd="0" destOrd="4" presId="urn:microsoft.com/office/officeart/2005/8/layout/vList4"/>
    <dgm:cxn modelId="{F4A8FA74-F782-6644-8CB3-83F9C48927DF}" type="presOf" srcId="{94B6D378-BCB2-437E-9EC8-BF12EE30667A}" destId="{534B0EC5-7207-442B-8B9D-BBD7C0C959AF}" srcOrd="1" destOrd="0" presId="urn:microsoft.com/office/officeart/2005/8/layout/vList4"/>
    <dgm:cxn modelId="{A3EF78D1-4376-774D-98D3-7E51269D20DD}" type="presOf" srcId="{5326F1A3-9E2C-46A0-A63B-572A27174DB6}" destId="{6F02D46C-DF5E-430E-9F8A-355FC5545523}" srcOrd="1" destOrd="6" presId="urn:microsoft.com/office/officeart/2005/8/layout/vList4"/>
    <dgm:cxn modelId="{6553FD07-D195-2947-B1DE-0FE9B97306B4}" type="presOf" srcId="{2BF09A45-BA7D-46E3-AD3D-3A3987575393}" destId="{526099B2-4651-4A8B-B7D2-5AE1C6B9EEA0}" srcOrd="0" destOrd="6" presId="urn:microsoft.com/office/officeart/2005/8/layout/vList4"/>
    <dgm:cxn modelId="{3D0FD4B1-51C1-8143-BD32-C9CAAE5E54B1}" type="presOf" srcId="{5F848CC6-AF5B-4AE3-8DDB-1BDCF1120D80}" destId="{534B0EC5-7207-442B-8B9D-BBD7C0C959AF}" srcOrd="1" destOrd="1" presId="urn:microsoft.com/office/officeart/2005/8/layout/vList4"/>
    <dgm:cxn modelId="{4663A5AA-60D5-1C42-878D-97387571A332}" type="presOf" srcId="{8966DA95-26CB-41D5-BD51-A67DA63AB3A9}" destId="{6753F455-E5FC-4E81-A71E-B646E6B31C76}" srcOrd="1" destOrd="2" presId="urn:microsoft.com/office/officeart/2005/8/layout/vList4"/>
    <dgm:cxn modelId="{424723C9-605A-442B-BA3B-7A2DC6E976A6}" srcId="{94B6D378-BCB2-437E-9EC8-BF12EE30667A}" destId="{2BF09A45-BA7D-46E3-AD3D-3A3987575393}" srcOrd="5" destOrd="0" parTransId="{DF915F47-27AC-4AA7-BE02-A276297D3626}" sibTransId="{536E313C-B076-4980-AAF3-704FE99C519C}"/>
    <dgm:cxn modelId="{A05ACBDC-3965-4F82-B619-02613BEED50B}" srcId="{CB73AA62-4151-40F0-9331-50920B87330D}" destId="{B9A5E69A-9530-4975-AE7B-8D6EC6B3477B}" srcOrd="3" destOrd="0" parTransId="{0C60BE77-925C-4346-A1FD-541675EFD89B}" sibTransId="{CC4F9B6C-C9E2-458B-A5CE-50A851606A2B}"/>
    <dgm:cxn modelId="{E7E5B138-EFBB-B740-AC03-E9154341C993}" type="presOf" srcId="{A5C24BA3-A79D-46FC-90AB-703AA8D20454}" destId="{40953B0E-9FB5-4F5C-808B-7C04EDE21749}" srcOrd="0" destOrd="3" presId="urn:microsoft.com/office/officeart/2005/8/layout/vList4"/>
    <dgm:cxn modelId="{0AC10602-0E73-DD4E-B33F-5A84ED0A4B93}" type="presOf" srcId="{086A715D-33B9-4063-8A9A-5D819DCB415E}" destId="{526099B2-4651-4A8B-B7D2-5AE1C6B9EEA0}" srcOrd="0" destOrd="2" presId="urn:microsoft.com/office/officeart/2005/8/layout/vList4"/>
    <dgm:cxn modelId="{42271ADA-9DBB-D64D-81CA-5C76A4BA73F7}" type="presOf" srcId="{483536CF-93FF-41F3-8792-010F18A08496}" destId="{6753F455-E5FC-4E81-A71E-B646E6B31C76}" srcOrd="1" destOrd="1" presId="urn:microsoft.com/office/officeart/2005/8/layout/vList4"/>
    <dgm:cxn modelId="{E17C4B7A-D945-4D42-AB4C-B122CB25B99F}" type="presOf" srcId="{B5A05EDF-463D-4869-838D-189E05838BFE}" destId="{6753F455-E5FC-4E81-A71E-B646E6B31C76}" srcOrd="1" destOrd="5" presId="urn:microsoft.com/office/officeart/2005/8/layout/vList4"/>
    <dgm:cxn modelId="{CB3AB760-CC1F-764E-A69E-9E7366C34D26}" type="presOf" srcId="{B9A5E69A-9530-4975-AE7B-8D6EC6B3477B}" destId="{A8771C34-6A7C-44AE-8847-5CACAC5AEB45}" srcOrd="0" destOrd="4" presId="urn:microsoft.com/office/officeart/2005/8/layout/vList4"/>
    <dgm:cxn modelId="{A8E0E250-9567-1148-93A8-2AA050D473B7}" type="presOf" srcId="{B5A05EDF-463D-4869-838D-189E05838BFE}" destId="{40953B0E-9FB5-4F5C-808B-7C04EDE21749}" srcOrd="0" destOrd="5" presId="urn:microsoft.com/office/officeart/2005/8/layout/vList4"/>
    <dgm:cxn modelId="{0E1A78CD-E900-AB49-9F1C-ED0F00AFA895}" type="presOf" srcId="{026C0C29-3469-4BBB-BE51-E58054C60997}" destId="{6753F455-E5FC-4E81-A71E-B646E6B31C76}" srcOrd="1" destOrd="0" presId="urn:microsoft.com/office/officeart/2005/8/layout/vList4"/>
    <dgm:cxn modelId="{FC3FDB81-E2AA-034B-8DC2-571DB0867418}" type="presOf" srcId="{8966DA95-26CB-41D5-BD51-A67DA63AB3A9}" destId="{40953B0E-9FB5-4F5C-808B-7C04EDE21749}" srcOrd="0" destOrd="2" presId="urn:microsoft.com/office/officeart/2005/8/layout/vList4"/>
    <dgm:cxn modelId="{CB9AA4B9-D1C6-074C-830A-209179C8FEF6}" type="presOf" srcId="{D5DA4BF0-6A74-4EC5-93EE-5A27A26E2BA3}" destId="{526099B2-4651-4A8B-B7D2-5AE1C6B9EEA0}" srcOrd="0" destOrd="3" presId="urn:microsoft.com/office/officeart/2005/8/layout/vList4"/>
    <dgm:cxn modelId="{CFD741F9-6403-A343-8E7C-C2CAA756388D}" type="presOf" srcId="{5326F1A3-9E2C-46A0-A63B-572A27174DB6}" destId="{A8771C34-6A7C-44AE-8847-5CACAC5AEB45}" srcOrd="0" destOrd="6" presId="urn:microsoft.com/office/officeart/2005/8/layout/vList4"/>
    <dgm:cxn modelId="{77C8C859-8093-4675-A08F-0C66E37569B4}" srcId="{026C0C29-3469-4BBB-BE51-E58054C60997}" destId="{483536CF-93FF-41F3-8792-010F18A08496}" srcOrd="0" destOrd="0" parTransId="{3F065286-FB8F-4AC6-9479-F6B0CBF4C20D}" sibTransId="{224BF75A-73F2-4978-A82A-AC8056E6DC0F}"/>
    <dgm:cxn modelId="{4807E4D2-7BEB-C844-9FFE-197DDA75963D}" type="presOf" srcId="{09A7A4F3-842A-472C-993B-73498F3C708E}" destId="{9701C681-D49C-4980-95D8-E85651F7A2C6}" srcOrd="0" destOrd="2" presId="urn:microsoft.com/office/officeart/2005/8/layout/vList4"/>
    <dgm:cxn modelId="{19206FDE-BF45-4D58-83AB-DCB937D717D6}" srcId="{026C0C29-3469-4BBB-BE51-E58054C60997}" destId="{A5C24BA3-A79D-46FC-90AB-703AA8D20454}" srcOrd="2" destOrd="0" parTransId="{CCD3314D-C5E5-4C1E-947E-0FA30F678CA7}" sibTransId="{BAE58C14-7E08-472C-BCDF-098079687F18}"/>
    <dgm:cxn modelId="{54A63CB7-15A1-417B-A821-E2202EB8A18D}" srcId="{CB73AA62-4151-40F0-9331-50920B87330D}" destId="{F40E0476-2331-4620-9ED7-1D978634E261}" srcOrd="0" destOrd="0" parTransId="{22B6BF05-E4F8-4249-9735-E828B0AE1C7B}" sibTransId="{C4B263AF-FDC3-4E20-948B-8A2219FFB7C3}"/>
    <dgm:cxn modelId="{1557BA3C-8061-D54D-B17D-FFA9CFB202F3}" type="presOf" srcId="{CB73AA62-4151-40F0-9331-50920B87330D}" destId="{6F02D46C-DF5E-430E-9F8A-355FC5545523}" srcOrd="1" destOrd="0" presId="urn:microsoft.com/office/officeart/2005/8/layout/vList4"/>
    <dgm:cxn modelId="{457DD76E-C435-4639-8E7F-DB19ECAE3ACC}" srcId="{94B6D378-BCB2-437E-9EC8-BF12EE30667A}" destId="{5F848CC6-AF5B-4AE3-8DDB-1BDCF1120D80}" srcOrd="0" destOrd="0" parTransId="{B5D9BD44-762D-4931-9097-F7EAAD97A5F3}" sibTransId="{12720C04-CF9F-40AA-A1C2-02B6E92DCDF8}"/>
    <dgm:cxn modelId="{D02CBA43-639E-4ACA-B4D3-67D75C844963}" srcId="{98F2EC97-F332-4270-B4BA-427CF2852360}" destId="{09A7A4F3-842A-472C-993B-73498F3C708E}" srcOrd="1" destOrd="0" parTransId="{D9BD2657-A732-4EBA-987D-7F9DAACC9620}" sibTransId="{DE836F4A-536F-4001-BDA1-A193D3DA900D}"/>
    <dgm:cxn modelId="{33497228-3276-4A1A-874A-7811EF60C60C}" srcId="{026C0C29-3469-4BBB-BE51-E58054C60997}" destId="{20DF716B-2F0C-4EE0-BFA6-ECE87D777627}" srcOrd="3" destOrd="0" parTransId="{76BBBF50-8E09-4B78-8090-558C01F27BA1}" sibTransId="{6D388108-2F6F-4E83-84EB-0E79639C83D6}"/>
    <dgm:cxn modelId="{EAE6271C-C7FB-E94E-9D5E-79B348F4F7C9}" type="presOf" srcId="{6AF57BA0-E433-4D74-96AD-52DEE3B019FD}" destId="{40953B0E-9FB5-4F5C-808B-7C04EDE21749}" srcOrd="0" destOrd="6" presId="urn:microsoft.com/office/officeart/2005/8/layout/vList4"/>
    <dgm:cxn modelId="{EE55EFAA-B326-C34F-BCCB-BAA66FDE06B5}" type="presOf" srcId="{F40E0476-2331-4620-9ED7-1D978634E261}" destId="{A8771C34-6A7C-44AE-8847-5CACAC5AEB45}" srcOrd="0" destOrd="1" presId="urn:microsoft.com/office/officeart/2005/8/layout/vList4"/>
    <dgm:cxn modelId="{AA16C909-47CC-994D-851F-AEB28766D06D}" type="presOf" srcId="{0DAE7925-5731-444F-BA7B-21AFBB3CE7A4}" destId="{6F02D46C-DF5E-430E-9F8A-355FC5545523}" srcOrd="1" destOrd="5" presId="urn:microsoft.com/office/officeart/2005/8/layout/vList4"/>
    <dgm:cxn modelId="{6DB4632D-3139-4D44-BD42-6F3FBB664C73}" type="presOf" srcId="{2AF4E7E8-3313-4516-926B-0A35BDED24FB}" destId="{9701C681-D49C-4980-95D8-E85651F7A2C6}" srcOrd="0" destOrd="1" presId="urn:microsoft.com/office/officeart/2005/8/layout/vList4"/>
    <dgm:cxn modelId="{3968FE62-3D91-014C-A51D-145E426A59FF}" type="presOf" srcId="{483536CF-93FF-41F3-8792-010F18A08496}" destId="{40953B0E-9FB5-4F5C-808B-7C04EDE21749}" srcOrd="0" destOrd="1" presId="urn:microsoft.com/office/officeart/2005/8/layout/vList4"/>
    <dgm:cxn modelId="{6EC7F74F-3C17-4BF9-998E-D191FB539FFB}" srcId="{CB73AA62-4151-40F0-9331-50920B87330D}" destId="{0DAE7925-5731-444F-BA7B-21AFBB3CE7A4}" srcOrd="4" destOrd="0" parTransId="{6F78BA71-EB49-4E0E-8910-D72E3BD69665}" sibTransId="{18D9079C-0993-4F7C-9603-4FA3F34F9997}"/>
    <dgm:cxn modelId="{B9429642-5EAD-E24B-82B1-AC8BD36C2052}" type="presOf" srcId="{85E9A03A-13E0-4227-8643-5DDFAA1A1CDC}" destId="{5EFAB179-D5F6-43BE-8986-2903053A08A5}" srcOrd="1" destOrd="3" presId="urn:microsoft.com/office/officeart/2005/8/layout/vList4"/>
    <dgm:cxn modelId="{0E611320-0A90-4C6F-9521-35AC541FC44A}" srcId="{98F2EC97-F332-4270-B4BA-427CF2852360}" destId="{85E9A03A-13E0-4227-8643-5DDFAA1A1CDC}" srcOrd="2" destOrd="0" parTransId="{16EA344B-BB0E-49DC-A168-B1B5D8EA463D}" sibTransId="{05E5FD71-1871-4C38-9DA5-2A321B93A573}"/>
    <dgm:cxn modelId="{EF613C4A-F8B9-2349-A047-717B5DDA06A5}" type="presOf" srcId="{B9A5E69A-9530-4975-AE7B-8D6EC6B3477B}" destId="{6F02D46C-DF5E-430E-9F8A-355FC5545523}" srcOrd="1" destOrd="4" presId="urn:microsoft.com/office/officeart/2005/8/layout/vList4"/>
    <dgm:cxn modelId="{FEFE6651-B036-F047-93C1-37BB20D3FB7F}" type="presOf" srcId="{6AF57BA0-E433-4D74-96AD-52DEE3B019FD}" destId="{6753F455-E5FC-4E81-A71E-B646E6B31C76}" srcOrd="1" destOrd="6" presId="urn:microsoft.com/office/officeart/2005/8/layout/vList4"/>
    <dgm:cxn modelId="{D0EC8371-46E4-412A-B21B-330EFF77B9A4}" srcId="{026C0C29-3469-4BBB-BE51-E58054C60997}" destId="{B5A05EDF-463D-4869-838D-189E05838BFE}" srcOrd="4" destOrd="0" parTransId="{434AA6F7-0FB3-4F8E-99EB-6D88F5BC213E}" sibTransId="{868FC11C-6655-4F34-966F-60FCD371BB9C}"/>
    <dgm:cxn modelId="{B5616D94-9945-7841-B2A5-DFBB16F5203F}" type="presOf" srcId="{98F2EC97-F332-4270-B4BA-427CF2852360}" destId="{9701C681-D49C-4980-95D8-E85651F7A2C6}" srcOrd="0" destOrd="0" presId="urn:microsoft.com/office/officeart/2005/8/layout/vList4"/>
    <dgm:cxn modelId="{0D94CC2C-92DA-BD4A-BF1C-7B5F19734DD2}" type="presOf" srcId="{2BF09A45-BA7D-46E3-AD3D-3A3987575393}" destId="{534B0EC5-7207-442B-8B9D-BBD7C0C959AF}" srcOrd="1" destOrd="6" presId="urn:microsoft.com/office/officeart/2005/8/layout/vList4"/>
    <dgm:cxn modelId="{18622EEC-E97C-474B-B4C0-CF0151DD5B11}" srcId="{94B6D378-BCB2-437E-9EC8-BF12EE30667A}" destId="{086A715D-33B9-4063-8A9A-5D819DCB415E}" srcOrd="1" destOrd="0" parTransId="{516A660D-0752-44B2-8FD9-BB5AC6DB4A72}" sibTransId="{6389F14F-18EB-4437-AC9E-8F4266A0CAAA}"/>
    <dgm:cxn modelId="{A155904D-46F5-4B00-B9F5-3912B4CC851B}" srcId="{CB73AA62-4151-40F0-9331-50920B87330D}" destId="{D62718D6-9A2B-400D-93A0-75BD0B008657}" srcOrd="2" destOrd="0" parTransId="{79877E18-1860-40F2-9BD4-15219AB8FA72}" sibTransId="{809ED644-2413-4D87-B67F-A70B835698ED}"/>
    <dgm:cxn modelId="{D6735824-8CA0-B84C-81BF-D1B9AC372549}" type="presOf" srcId="{E53470EE-2E80-4827-8BC6-33E430496961}" destId="{526099B2-4651-4A8B-B7D2-5AE1C6B9EEA0}" srcOrd="0" destOrd="5" presId="urn:microsoft.com/office/officeart/2005/8/layout/vList4"/>
    <dgm:cxn modelId="{7CE798C7-B9BC-074B-8DEC-655C87F2353F}" type="presOf" srcId="{4E63B1F0-2E24-4787-BEE5-10DF5AC56937}" destId="{526099B2-4651-4A8B-B7D2-5AE1C6B9EEA0}" srcOrd="0" destOrd="4" presId="urn:microsoft.com/office/officeart/2005/8/layout/vList4"/>
    <dgm:cxn modelId="{060EBCB9-81D8-F441-9D70-08734ABCDE10}" type="presOf" srcId="{1B1B0869-744B-41DA-BA39-56EF432B1616}" destId="{6E701BF8-1DF0-4612-878F-17498965BC30}" srcOrd="0" destOrd="0" presId="urn:microsoft.com/office/officeart/2005/8/layout/vList4"/>
    <dgm:cxn modelId="{B69ABF7B-66DA-42B7-9AB1-0040E4378B76}" srcId="{1B1B0869-744B-41DA-BA39-56EF432B1616}" destId="{94B6D378-BCB2-437E-9EC8-BF12EE30667A}" srcOrd="1" destOrd="0" parTransId="{A47DDB18-6C47-418F-9AEF-183189800E66}" sibTransId="{DA1F120E-F6F3-40CB-9396-7BA31587DEBD}"/>
    <dgm:cxn modelId="{9E2A836B-0247-451A-82AE-8F812F2DC115}" srcId="{1B1B0869-744B-41DA-BA39-56EF432B1616}" destId="{026C0C29-3469-4BBB-BE51-E58054C60997}" srcOrd="3" destOrd="0" parTransId="{F54AFAD1-1880-4B5E-8E38-C71961D49E85}" sibTransId="{11196BF2-95DF-4960-92F9-89A6C2840AB7}"/>
    <dgm:cxn modelId="{0F3C59A6-2267-0346-80F7-26DE96E159A5}" type="presOf" srcId="{0DAE7925-5731-444F-BA7B-21AFBB3CE7A4}" destId="{A8771C34-6A7C-44AE-8847-5CACAC5AEB45}" srcOrd="0" destOrd="5" presId="urn:microsoft.com/office/officeart/2005/8/layout/vList4"/>
    <dgm:cxn modelId="{C64EE616-92AE-9746-9516-D7B1B3A890EB}" type="presOf" srcId="{94B6D378-BCB2-437E-9EC8-BF12EE30667A}" destId="{526099B2-4651-4A8B-B7D2-5AE1C6B9EEA0}" srcOrd="0" destOrd="0" presId="urn:microsoft.com/office/officeart/2005/8/layout/vList4"/>
    <dgm:cxn modelId="{E7089ECD-1056-3C41-AADB-86A681165A35}" type="presOf" srcId="{4E63B1F0-2E24-4787-BEE5-10DF5AC56937}" destId="{534B0EC5-7207-442B-8B9D-BBD7C0C959AF}" srcOrd="1" destOrd="4" presId="urn:microsoft.com/office/officeart/2005/8/layout/vList4"/>
    <dgm:cxn modelId="{EF70DFA8-2D47-4C0D-9416-F43154A8D82B}" srcId="{1B1B0869-744B-41DA-BA39-56EF432B1616}" destId="{CB73AA62-4151-40F0-9331-50920B87330D}" srcOrd="0" destOrd="0" parTransId="{F012F4FB-16A1-49C4-9014-ED250CED223D}" sibTransId="{ACD948F3-5FCD-480D-9915-FFA1F5C09674}"/>
    <dgm:cxn modelId="{44D441F7-9AA1-6640-8976-4FDDC7CD08E7}" type="presOf" srcId="{2AF4E7E8-3313-4516-926B-0A35BDED24FB}" destId="{5EFAB179-D5F6-43BE-8986-2903053A08A5}" srcOrd="1" destOrd="1" presId="urn:microsoft.com/office/officeart/2005/8/layout/vList4"/>
    <dgm:cxn modelId="{75B5ABAE-D9A6-104F-9B7F-023D26A42F97}" type="presOf" srcId="{85E9A03A-13E0-4227-8643-5DDFAA1A1CDC}" destId="{9701C681-D49C-4980-95D8-E85651F7A2C6}" srcOrd="0" destOrd="3" presId="urn:microsoft.com/office/officeart/2005/8/layout/vList4"/>
    <dgm:cxn modelId="{14A6AF1C-A8BF-4EA0-BE31-1BC657188751}" srcId="{94B6D378-BCB2-437E-9EC8-BF12EE30667A}" destId="{4E63B1F0-2E24-4787-BEE5-10DF5AC56937}" srcOrd="3" destOrd="0" parTransId="{79730EA0-4513-4AE3-B493-93DC374C2224}" sibTransId="{97D1A3CA-5320-464C-8373-91675BA93864}"/>
    <dgm:cxn modelId="{15E70495-A59D-CD4B-A30D-28EEEB63C4FA}" type="presOf" srcId="{D5DA4BF0-6A74-4EC5-93EE-5A27A26E2BA3}" destId="{534B0EC5-7207-442B-8B9D-BBD7C0C959AF}" srcOrd="1" destOrd="3" presId="urn:microsoft.com/office/officeart/2005/8/layout/vList4"/>
    <dgm:cxn modelId="{A1AB71EB-A62A-1C47-AEAB-B46FA4ECEBF8}" type="presOf" srcId="{98F2EC97-F332-4270-B4BA-427CF2852360}" destId="{5EFAB179-D5F6-43BE-8986-2903053A08A5}" srcOrd="1" destOrd="0" presId="urn:microsoft.com/office/officeart/2005/8/layout/vList4"/>
    <dgm:cxn modelId="{42967FD5-B2E3-4FB8-9B65-2FEA6E1DF6AB}" srcId="{026C0C29-3469-4BBB-BE51-E58054C60997}" destId="{6AF57BA0-E433-4D74-96AD-52DEE3B019FD}" srcOrd="5" destOrd="0" parTransId="{319DFD82-FBAA-42DB-B0FF-325DD34DB54B}" sibTransId="{6D6B9F25-9353-45C1-9ABD-4F7FF539C57C}"/>
    <dgm:cxn modelId="{B536D543-84A3-B549-A67D-960F34BD1F6F}" type="presOf" srcId="{20DF716B-2F0C-4EE0-BFA6-ECE87D777627}" destId="{6753F455-E5FC-4E81-A71E-B646E6B31C76}" srcOrd="1" destOrd="4" presId="urn:microsoft.com/office/officeart/2005/8/layout/vList4"/>
    <dgm:cxn modelId="{07496924-F914-5D4F-91A6-753819C60989}" type="presOf" srcId="{D62718D6-9A2B-400D-93A0-75BD0B008657}" destId="{A8771C34-6A7C-44AE-8847-5CACAC5AEB45}" srcOrd="0" destOrd="3" presId="urn:microsoft.com/office/officeart/2005/8/layout/vList4"/>
    <dgm:cxn modelId="{B6AA7E6C-C936-4AE2-A722-ECB08871AD50}" srcId="{026C0C29-3469-4BBB-BE51-E58054C60997}" destId="{8966DA95-26CB-41D5-BD51-A67DA63AB3A9}" srcOrd="1" destOrd="0" parTransId="{EB72A7F3-FC05-4590-8127-A2C7FC9855BB}" sibTransId="{9536893B-9145-4921-A9D3-2FFF91086E64}"/>
    <dgm:cxn modelId="{B0F84062-EBFD-48AE-9A7B-1BF004212219}" srcId="{CB73AA62-4151-40F0-9331-50920B87330D}" destId="{CC7CB7A4-532C-499D-B139-09EBF36E5C83}" srcOrd="1" destOrd="0" parTransId="{EF99D475-33A4-46FF-9D82-4DF6955E710D}" sibTransId="{5B706192-D9DB-4599-BDC1-DC313401412A}"/>
    <dgm:cxn modelId="{C8DB4DDC-63ED-4831-BEC8-FCEDBECE6E20}" srcId="{1B1B0869-744B-41DA-BA39-56EF432B1616}" destId="{98F2EC97-F332-4270-B4BA-427CF2852360}" srcOrd="2" destOrd="0" parTransId="{42FF773B-A116-4B22-8A71-48210E6D714B}" sibTransId="{D1317D80-7A69-4377-955D-6A93D7C7FE09}"/>
    <dgm:cxn modelId="{815A5845-1E28-014A-B7AB-9759307AB734}" type="presOf" srcId="{026C0C29-3469-4BBB-BE51-E58054C60997}" destId="{40953B0E-9FB5-4F5C-808B-7C04EDE21749}" srcOrd="0" destOrd="0" presId="urn:microsoft.com/office/officeart/2005/8/layout/vList4"/>
    <dgm:cxn modelId="{3955D040-BB47-0B49-B30C-0B8765FC0CA7}" type="presOf" srcId="{5F848CC6-AF5B-4AE3-8DDB-1BDCF1120D80}" destId="{526099B2-4651-4A8B-B7D2-5AE1C6B9EEA0}" srcOrd="0" destOrd="1" presId="urn:microsoft.com/office/officeart/2005/8/layout/vList4"/>
    <dgm:cxn modelId="{8BB62E4E-00DB-1444-8425-0AF2D380C4E2}" type="presParOf" srcId="{6E701BF8-1DF0-4612-878F-17498965BC30}" destId="{5F907E3F-2DA6-4353-9D6D-9219F2410320}" srcOrd="0" destOrd="0" presId="urn:microsoft.com/office/officeart/2005/8/layout/vList4"/>
    <dgm:cxn modelId="{FBD99564-495C-9E4F-B42A-236B28856DDB}" type="presParOf" srcId="{5F907E3F-2DA6-4353-9D6D-9219F2410320}" destId="{A8771C34-6A7C-44AE-8847-5CACAC5AEB45}" srcOrd="0" destOrd="0" presId="urn:microsoft.com/office/officeart/2005/8/layout/vList4"/>
    <dgm:cxn modelId="{DE265010-36C2-9C45-8734-46E2BAB28DF1}" type="presParOf" srcId="{5F907E3F-2DA6-4353-9D6D-9219F2410320}" destId="{0D1A7569-C2FD-42D2-AC40-F4821368AB27}" srcOrd="1" destOrd="0" presId="urn:microsoft.com/office/officeart/2005/8/layout/vList4"/>
    <dgm:cxn modelId="{AAE0A113-CD78-F64A-B72B-4C0A7CE9A96F}" type="presParOf" srcId="{5F907E3F-2DA6-4353-9D6D-9219F2410320}" destId="{6F02D46C-DF5E-430E-9F8A-355FC5545523}" srcOrd="2" destOrd="0" presId="urn:microsoft.com/office/officeart/2005/8/layout/vList4"/>
    <dgm:cxn modelId="{DFFCFF4B-B2AB-8D47-829F-B072E1121275}" type="presParOf" srcId="{6E701BF8-1DF0-4612-878F-17498965BC30}" destId="{1EF7D934-1012-4673-B88E-02BDCEA065C5}" srcOrd="1" destOrd="0" presId="urn:microsoft.com/office/officeart/2005/8/layout/vList4"/>
    <dgm:cxn modelId="{57803A7E-CC17-304F-B660-8B7F2CEDA368}" type="presParOf" srcId="{6E701BF8-1DF0-4612-878F-17498965BC30}" destId="{FA89E61D-94E4-4A55-846F-FEBBE3A5E04A}" srcOrd="2" destOrd="0" presId="urn:microsoft.com/office/officeart/2005/8/layout/vList4"/>
    <dgm:cxn modelId="{DFAEC1B9-44FC-7546-A660-242E476B65EF}" type="presParOf" srcId="{FA89E61D-94E4-4A55-846F-FEBBE3A5E04A}" destId="{526099B2-4651-4A8B-B7D2-5AE1C6B9EEA0}" srcOrd="0" destOrd="0" presId="urn:microsoft.com/office/officeart/2005/8/layout/vList4"/>
    <dgm:cxn modelId="{79F8E38A-8B20-7848-9C45-8B07E2587223}" type="presParOf" srcId="{FA89E61D-94E4-4A55-846F-FEBBE3A5E04A}" destId="{17EB0CF6-55F3-46F1-9E57-8BD83F4E6CE0}" srcOrd="1" destOrd="0" presId="urn:microsoft.com/office/officeart/2005/8/layout/vList4"/>
    <dgm:cxn modelId="{6D76D4AA-1FA3-DB4E-B418-FD98B08E24A9}" type="presParOf" srcId="{FA89E61D-94E4-4A55-846F-FEBBE3A5E04A}" destId="{534B0EC5-7207-442B-8B9D-BBD7C0C959AF}" srcOrd="2" destOrd="0" presId="urn:microsoft.com/office/officeart/2005/8/layout/vList4"/>
    <dgm:cxn modelId="{4BCD7D13-2F84-1247-8C51-54D67EBA449F}" type="presParOf" srcId="{6E701BF8-1DF0-4612-878F-17498965BC30}" destId="{A548D5EF-A96A-4298-B3B6-0A9F45E0AED0}" srcOrd="3" destOrd="0" presId="urn:microsoft.com/office/officeart/2005/8/layout/vList4"/>
    <dgm:cxn modelId="{FC2F350A-5E60-8946-9285-F7545B648B8B}" type="presParOf" srcId="{6E701BF8-1DF0-4612-878F-17498965BC30}" destId="{25D9467F-D5DC-4C00-A7FB-00B3BAB3C473}" srcOrd="4" destOrd="0" presId="urn:microsoft.com/office/officeart/2005/8/layout/vList4"/>
    <dgm:cxn modelId="{783791E4-F2F8-9E4A-B3E9-6706D4B9936C}" type="presParOf" srcId="{25D9467F-D5DC-4C00-A7FB-00B3BAB3C473}" destId="{9701C681-D49C-4980-95D8-E85651F7A2C6}" srcOrd="0" destOrd="0" presId="urn:microsoft.com/office/officeart/2005/8/layout/vList4"/>
    <dgm:cxn modelId="{4523AAB2-2E8B-C34E-B2F1-912D39D9E78F}" type="presParOf" srcId="{25D9467F-D5DC-4C00-A7FB-00B3BAB3C473}" destId="{7D2D1C5A-A676-4113-9E48-31C3DAE09973}" srcOrd="1" destOrd="0" presId="urn:microsoft.com/office/officeart/2005/8/layout/vList4"/>
    <dgm:cxn modelId="{C8756EB0-C716-4E4A-978F-2C8372EED152}" type="presParOf" srcId="{25D9467F-D5DC-4C00-A7FB-00B3BAB3C473}" destId="{5EFAB179-D5F6-43BE-8986-2903053A08A5}" srcOrd="2" destOrd="0" presId="urn:microsoft.com/office/officeart/2005/8/layout/vList4"/>
    <dgm:cxn modelId="{D390C8B6-D5DF-9F49-9A4F-D52B9F170A1A}" type="presParOf" srcId="{6E701BF8-1DF0-4612-878F-17498965BC30}" destId="{E37134C7-4680-4F37-B052-75E7D9785935}" srcOrd="5" destOrd="0" presId="urn:microsoft.com/office/officeart/2005/8/layout/vList4"/>
    <dgm:cxn modelId="{14FF21D4-CF01-F645-803C-1DE465A4DF7F}" type="presParOf" srcId="{6E701BF8-1DF0-4612-878F-17498965BC30}" destId="{0CAC87CE-2CB9-4A4B-AE99-FEB8BE6FB699}" srcOrd="6" destOrd="0" presId="urn:microsoft.com/office/officeart/2005/8/layout/vList4"/>
    <dgm:cxn modelId="{CEDE0B32-ACB3-1C4C-8EFE-125831577174}" type="presParOf" srcId="{0CAC87CE-2CB9-4A4B-AE99-FEB8BE6FB699}" destId="{40953B0E-9FB5-4F5C-808B-7C04EDE21749}" srcOrd="0" destOrd="0" presId="urn:microsoft.com/office/officeart/2005/8/layout/vList4"/>
    <dgm:cxn modelId="{F46FB37A-7657-E945-BEAF-29EA7EC4C4F6}" type="presParOf" srcId="{0CAC87CE-2CB9-4A4B-AE99-FEB8BE6FB699}" destId="{8C116BA5-5327-4605-95B1-D0B6E66A992F}" srcOrd="1" destOrd="0" presId="urn:microsoft.com/office/officeart/2005/8/layout/vList4"/>
    <dgm:cxn modelId="{0894C85E-7FEB-D049-8215-355DDAFB1290}" type="presParOf" srcId="{0CAC87CE-2CB9-4A4B-AE99-FEB8BE6FB699}" destId="{6753F455-E5FC-4E81-A71E-B646E6B31C76}"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771C34-6A7C-44AE-8847-5CACAC5AEB45}">
      <dsp:nvSpPr>
        <dsp:cNvPr id="0" name=""/>
        <dsp:cNvSpPr/>
      </dsp:nvSpPr>
      <dsp:spPr>
        <a:xfrm>
          <a:off x="0" y="0"/>
          <a:ext cx="8095384" cy="1666839"/>
        </a:xfrm>
        <a:prstGeom prst="roundRect">
          <a:avLst>
            <a:gd name="adj" fmla="val 10000"/>
          </a:avLst>
        </a:prstGeom>
        <a:solidFill>
          <a:srgbClr val="FF7016"/>
        </a:solidFill>
        <a:ln w="25400" cap="flat" cmpd="sng" algn="ctr">
          <a:solidFill>
            <a:schemeClr val="tx1">
              <a:lumMod val="65000"/>
              <a:lumOff val="3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Extreme Events and Disasters</a:t>
          </a:r>
          <a:endParaRPr lang="en-US" sz="2000" b="1" kern="1200" dirty="0">
            <a:effectLst>
              <a:outerShdw blurRad="38100" dist="38100" dir="2700000" algn="tl">
                <a:srgbClr val="000000">
                  <a:alpha val="43137"/>
                </a:srgbClr>
              </a:outerShdw>
            </a:effectLst>
          </a:endParaRPr>
        </a:p>
        <a:p>
          <a:pPr marL="114300" lvl="1" indent="-114300" algn="l" defTabSz="533400">
            <a:lnSpc>
              <a:spcPct val="90000"/>
            </a:lnSpc>
            <a:spcBef>
              <a:spcPct val="0"/>
            </a:spcBef>
            <a:spcAft>
              <a:spcPct val="15000"/>
            </a:spcAft>
            <a:buChar char="••"/>
          </a:pPr>
          <a:r>
            <a:rPr lang="en-US" sz="1200" b="0" kern="1200" dirty="0" smtClean="0">
              <a:solidFill>
                <a:srgbClr val="000000"/>
              </a:solidFill>
            </a:rPr>
            <a:t>Landslides (NASA Hazard Mapping)</a:t>
          </a:r>
          <a:endParaRPr lang="en-US" sz="1200" b="0" kern="1200" dirty="0">
            <a:solidFill>
              <a:srgbClr val="000000"/>
            </a:solidFill>
          </a:endParaRPr>
        </a:p>
        <a:p>
          <a:pPr marL="114300" lvl="1" indent="-114300" algn="l" defTabSz="533400">
            <a:lnSpc>
              <a:spcPct val="90000"/>
            </a:lnSpc>
            <a:spcBef>
              <a:spcPct val="0"/>
            </a:spcBef>
            <a:spcAft>
              <a:spcPct val="15000"/>
            </a:spcAft>
            <a:buChar char="••"/>
          </a:pPr>
          <a:r>
            <a:rPr lang="en-US" sz="1200" b="0" kern="1200" dirty="0" smtClean="0">
              <a:solidFill>
                <a:srgbClr val="000000"/>
              </a:solidFill>
            </a:rPr>
            <a:t>Floods (Global Flood Monitoring System-UMD, International Flood Network-</a:t>
          </a:r>
          <a:r>
            <a:rPr lang="en-US" sz="1200" b="0" kern="1200" dirty="0" err="1" smtClean="0">
              <a:solidFill>
                <a:srgbClr val="000000"/>
              </a:solidFill>
            </a:rPr>
            <a:t>IFNet</a:t>
          </a:r>
          <a:r>
            <a:rPr lang="en-US" sz="1200" b="0" kern="1200" dirty="0" smtClean="0">
              <a:solidFill>
                <a:srgbClr val="000000"/>
              </a:solidFill>
            </a:rPr>
            <a:t>)</a:t>
          </a:r>
          <a:endParaRPr lang="en-US" sz="1200" b="0" kern="1200" dirty="0">
            <a:solidFill>
              <a:srgbClr val="000000"/>
            </a:solidFill>
          </a:endParaRPr>
        </a:p>
        <a:p>
          <a:pPr marL="114300" lvl="1" indent="-114300" algn="l" defTabSz="533400">
            <a:lnSpc>
              <a:spcPct val="90000"/>
            </a:lnSpc>
            <a:spcBef>
              <a:spcPct val="0"/>
            </a:spcBef>
            <a:spcAft>
              <a:spcPct val="15000"/>
            </a:spcAft>
            <a:buChar char="••"/>
          </a:pPr>
          <a:r>
            <a:rPr lang="en-US" sz="1200" b="0" kern="1200" dirty="0" smtClean="0">
              <a:solidFill>
                <a:srgbClr val="000000"/>
              </a:solidFill>
            </a:rPr>
            <a:t>Tropical cyclones (Joint Typhoon Warning Center, National Hurricane Center-NOAA, U.S. Military, Air Force Weather Agency-AFWA) </a:t>
          </a:r>
          <a:endParaRPr lang="en-US" sz="1200" b="0" kern="1200" dirty="0">
            <a:solidFill>
              <a:srgbClr val="000000"/>
            </a:solidFill>
          </a:endParaRPr>
        </a:p>
        <a:p>
          <a:pPr marL="114300" lvl="1" indent="-114300" algn="l" defTabSz="533400">
            <a:lnSpc>
              <a:spcPct val="90000"/>
            </a:lnSpc>
            <a:spcBef>
              <a:spcPct val="0"/>
            </a:spcBef>
            <a:spcAft>
              <a:spcPct val="15000"/>
            </a:spcAft>
            <a:buChar char="••"/>
          </a:pPr>
          <a:r>
            <a:rPr lang="en-US" sz="1200" b="0" kern="1200" dirty="0" smtClean="0">
              <a:solidFill>
                <a:srgbClr val="000000"/>
              </a:solidFill>
            </a:rPr>
            <a:t>Multi-hazard situational awareness (Pacific Disaster Center, International Red Cross, World Bank)</a:t>
          </a:r>
          <a:endParaRPr lang="en-US" sz="1200" b="0" kern="1200" dirty="0">
            <a:solidFill>
              <a:srgbClr val="000000"/>
            </a:solidFill>
          </a:endParaRPr>
        </a:p>
        <a:p>
          <a:pPr marL="114300" lvl="1" indent="-114300" algn="l" defTabSz="533400">
            <a:lnSpc>
              <a:spcPct val="90000"/>
            </a:lnSpc>
            <a:spcBef>
              <a:spcPct val="0"/>
            </a:spcBef>
            <a:spcAft>
              <a:spcPct val="15000"/>
            </a:spcAft>
            <a:buChar char="••"/>
          </a:pPr>
          <a:r>
            <a:rPr lang="en-US" sz="1200" b="0" kern="1200" dirty="0" smtClean="0">
              <a:solidFill>
                <a:srgbClr val="000000"/>
              </a:solidFill>
            </a:rPr>
            <a:t>Re-insurance (Swiss Re)</a:t>
          </a:r>
          <a:endParaRPr lang="en-US" sz="1200" b="0" kern="1200" dirty="0">
            <a:solidFill>
              <a:srgbClr val="000000"/>
            </a:solidFill>
          </a:endParaRPr>
        </a:p>
        <a:p>
          <a:pPr marL="114300" lvl="1" indent="-114300" algn="l" defTabSz="533400">
            <a:lnSpc>
              <a:spcPct val="90000"/>
            </a:lnSpc>
            <a:spcBef>
              <a:spcPct val="0"/>
            </a:spcBef>
            <a:spcAft>
              <a:spcPct val="15000"/>
            </a:spcAft>
            <a:buChar char="••"/>
          </a:pPr>
          <a:endParaRPr lang="en-US" sz="1200" kern="1200" dirty="0"/>
        </a:p>
      </dsp:txBody>
      <dsp:txXfrm>
        <a:off x="1750234" y="0"/>
        <a:ext cx="6345149" cy="1666839"/>
      </dsp:txXfrm>
    </dsp:sp>
    <dsp:sp modelId="{0D1A7569-C2FD-42D2-AC40-F4821368AB27}">
      <dsp:nvSpPr>
        <dsp:cNvPr id="0" name=""/>
        <dsp:cNvSpPr/>
      </dsp:nvSpPr>
      <dsp:spPr>
        <a:xfrm>
          <a:off x="131157" y="308790"/>
          <a:ext cx="1619076" cy="1049258"/>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6099B2-4651-4A8B-B7D2-5AE1C6B9EEA0}">
      <dsp:nvSpPr>
        <dsp:cNvPr id="0" name=""/>
        <dsp:cNvSpPr/>
      </dsp:nvSpPr>
      <dsp:spPr>
        <a:xfrm>
          <a:off x="0" y="1797996"/>
          <a:ext cx="8095384" cy="1311573"/>
        </a:xfrm>
        <a:prstGeom prst="roundRect">
          <a:avLst>
            <a:gd name="adj" fmla="val 10000"/>
          </a:avLst>
        </a:prstGeom>
        <a:solidFill>
          <a:schemeClr val="tx2">
            <a:lumMod val="60000"/>
            <a:lumOff val="40000"/>
          </a:schemeClr>
        </a:solidFill>
        <a:ln w="25400" cap="flat" cmpd="sng" algn="ctr">
          <a:solidFill>
            <a:srgbClr val="59595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Water Resources and Agriculture</a:t>
          </a:r>
          <a:endParaRPr lang="en-US" sz="2000" b="1" kern="1200" dirty="0">
            <a:effectLst>
              <a:outerShdw blurRad="38100" dist="38100" dir="2700000" algn="tl">
                <a:srgbClr val="000000">
                  <a:alpha val="43137"/>
                </a:srgbClr>
              </a:outerShdw>
            </a:effectLst>
          </a:endParaRPr>
        </a:p>
        <a:p>
          <a:pPr marL="114300" lvl="1" indent="-114300" algn="l" defTabSz="533400">
            <a:lnSpc>
              <a:spcPct val="90000"/>
            </a:lnSpc>
            <a:spcBef>
              <a:spcPct val="0"/>
            </a:spcBef>
            <a:spcAft>
              <a:spcPct val="15000"/>
            </a:spcAft>
            <a:buChar char="••"/>
          </a:pPr>
          <a:r>
            <a:rPr lang="en-US" sz="1200" b="0" kern="1200" dirty="0" smtClean="0">
              <a:solidFill>
                <a:srgbClr val="000000"/>
              </a:solidFill>
            </a:rPr>
            <a:t>Famine Early Warning System (USGS-USDA-FEMA)</a:t>
          </a:r>
          <a:endParaRPr lang="en-US" sz="1200" b="0" kern="1200" dirty="0">
            <a:solidFill>
              <a:srgbClr val="000000"/>
            </a:solidFill>
          </a:endParaRPr>
        </a:p>
        <a:p>
          <a:pPr marL="114300" lvl="1" indent="-114300" algn="l" defTabSz="533400">
            <a:lnSpc>
              <a:spcPct val="90000"/>
            </a:lnSpc>
            <a:spcBef>
              <a:spcPct val="0"/>
            </a:spcBef>
            <a:spcAft>
              <a:spcPct val="15000"/>
            </a:spcAft>
            <a:buChar char="••"/>
          </a:pPr>
          <a:r>
            <a:rPr lang="en-US" sz="1200" b="0" kern="1200" dirty="0" smtClean="0">
              <a:solidFill>
                <a:srgbClr val="000000"/>
              </a:solidFill>
            </a:rPr>
            <a:t>Drought Monitoring (US Drought Monitor-U of Nebraska-Lincoln-NOAA-USDA, NOAA CPC, NCEP) </a:t>
          </a:r>
          <a:endParaRPr lang="en-US" sz="1200" b="0" kern="1200" dirty="0">
            <a:solidFill>
              <a:srgbClr val="000000"/>
            </a:solidFill>
          </a:endParaRPr>
        </a:p>
        <a:p>
          <a:pPr marL="114300" lvl="1" indent="-114300" algn="l" defTabSz="533400">
            <a:lnSpc>
              <a:spcPct val="90000"/>
            </a:lnSpc>
            <a:spcBef>
              <a:spcPct val="0"/>
            </a:spcBef>
            <a:spcAft>
              <a:spcPct val="15000"/>
            </a:spcAft>
            <a:buChar char="••"/>
          </a:pPr>
          <a:r>
            <a:rPr lang="en-US" sz="1200" b="0" kern="1200" dirty="0" smtClean="0">
              <a:solidFill>
                <a:srgbClr val="000000"/>
              </a:solidFill>
            </a:rPr>
            <a:t>Water resource management (USGS, USDA, NOAA)</a:t>
          </a:r>
          <a:endParaRPr lang="en-US" sz="1200" b="0" kern="1200" dirty="0">
            <a:solidFill>
              <a:srgbClr val="000000"/>
            </a:solidFill>
          </a:endParaRPr>
        </a:p>
        <a:p>
          <a:pPr marL="114300" lvl="1" indent="-114300" algn="l" defTabSz="533400">
            <a:lnSpc>
              <a:spcPct val="90000"/>
            </a:lnSpc>
            <a:spcBef>
              <a:spcPct val="0"/>
            </a:spcBef>
            <a:spcAft>
              <a:spcPct val="15000"/>
            </a:spcAft>
            <a:buChar char="••"/>
          </a:pPr>
          <a:r>
            <a:rPr lang="en-US" sz="1200" b="0" kern="1200" dirty="0" smtClean="0">
              <a:solidFill>
                <a:srgbClr val="000000"/>
              </a:solidFill>
            </a:rPr>
            <a:t>Agricultural monitoring (Agricultural Meteorological Modeling System, USDA, AFWA)</a:t>
          </a:r>
          <a:endParaRPr lang="en-US" sz="1200" b="0" kern="1200" dirty="0">
            <a:solidFill>
              <a:srgbClr val="000000"/>
            </a:solidFill>
          </a:endParaRPr>
        </a:p>
        <a:p>
          <a:pPr marL="114300" lvl="1" indent="-114300" algn="l" defTabSz="533400">
            <a:lnSpc>
              <a:spcPct val="90000"/>
            </a:lnSpc>
            <a:spcBef>
              <a:spcPct val="0"/>
            </a:spcBef>
            <a:spcAft>
              <a:spcPct val="15000"/>
            </a:spcAft>
            <a:buChar char="••"/>
          </a:pPr>
          <a:endParaRPr lang="en-US" sz="1200" kern="1200" dirty="0"/>
        </a:p>
        <a:p>
          <a:pPr marL="57150" lvl="1" indent="-57150" algn="l" defTabSz="311150">
            <a:lnSpc>
              <a:spcPct val="90000"/>
            </a:lnSpc>
            <a:spcBef>
              <a:spcPct val="0"/>
            </a:spcBef>
            <a:spcAft>
              <a:spcPct val="15000"/>
            </a:spcAft>
            <a:buChar char="••"/>
          </a:pPr>
          <a:endParaRPr lang="en-US" sz="700" kern="1200" dirty="0"/>
        </a:p>
      </dsp:txBody>
      <dsp:txXfrm>
        <a:off x="1750234" y="1797996"/>
        <a:ext cx="6345149" cy="1311573"/>
      </dsp:txXfrm>
    </dsp:sp>
    <dsp:sp modelId="{17EB0CF6-55F3-46F1-9E57-8BD83F4E6CE0}">
      <dsp:nvSpPr>
        <dsp:cNvPr id="0" name=""/>
        <dsp:cNvSpPr/>
      </dsp:nvSpPr>
      <dsp:spPr>
        <a:xfrm>
          <a:off x="131157" y="1929153"/>
          <a:ext cx="1619076" cy="1049258"/>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5000" b="-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01C681-D49C-4980-95D8-E85651F7A2C6}">
      <dsp:nvSpPr>
        <dsp:cNvPr id="0" name=""/>
        <dsp:cNvSpPr/>
      </dsp:nvSpPr>
      <dsp:spPr>
        <a:xfrm>
          <a:off x="0" y="3240727"/>
          <a:ext cx="8095384" cy="1311573"/>
        </a:xfrm>
        <a:prstGeom prst="roundRect">
          <a:avLst>
            <a:gd name="adj" fmla="val 10000"/>
          </a:avLst>
        </a:prstGeom>
        <a:solidFill>
          <a:srgbClr val="57B76F"/>
        </a:solidFill>
        <a:ln w="25400" cap="flat" cmpd="sng" algn="ctr">
          <a:solidFill>
            <a:srgbClr val="59595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NWP, Climate &amp; Land Surface Modeling</a:t>
          </a:r>
          <a:endParaRPr lang="en-US" sz="2000" b="1" kern="1200" dirty="0">
            <a:effectLst>
              <a:outerShdw blurRad="38100" dist="38100" dir="2700000" algn="tl">
                <a:srgbClr val="000000">
                  <a:alpha val="43137"/>
                </a:srgbClr>
              </a:outerShdw>
            </a:effectLst>
          </a:endParaRPr>
        </a:p>
        <a:p>
          <a:pPr marL="114300" lvl="1" indent="-114300" algn="l" defTabSz="533400">
            <a:lnSpc>
              <a:spcPct val="90000"/>
            </a:lnSpc>
            <a:spcBef>
              <a:spcPct val="0"/>
            </a:spcBef>
            <a:spcAft>
              <a:spcPct val="15000"/>
            </a:spcAft>
            <a:buChar char="••"/>
          </a:pPr>
          <a:r>
            <a:rPr lang="en-US" sz="1200" b="0" kern="1200" dirty="0" smtClean="0">
              <a:solidFill>
                <a:srgbClr val="000000"/>
              </a:solidFill>
            </a:rPr>
            <a:t>Numerical Weather Prediction (ECMWF, National Weather Service, The Weather Company)</a:t>
          </a:r>
          <a:endParaRPr lang="en-US" sz="1200" b="0" kern="1200" dirty="0">
            <a:solidFill>
              <a:srgbClr val="000000"/>
            </a:solidFill>
          </a:endParaRPr>
        </a:p>
        <a:p>
          <a:pPr marL="114300" lvl="1" indent="-114300" algn="l" defTabSz="533400">
            <a:lnSpc>
              <a:spcPct val="90000"/>
            </a:lnSpc>
            <a:spcBef>
              <a:spcPct val="0"/>
            </a:spcBef>
            <a:spcAft>
              <a:spcPct val="15000"/>
            </a:spcAft>
            <a:buChar char="••"/>
          </a:pPr>
          <a:r>
            <a:rPr lang="en-US" sz="1200" b="0" kern="1200" dirty="0" smtClean="0">
              <a:solidFill>
                <a:srgbClr val="000000"/>
              </a:solidFill>
            </a:rPr>
            <a:t>Land Data Assimilation System Modeling (NASA Land Information System, AFWA, USDA, International Center for </a:t>
          </a:r>
          <a:r>
            <a:rPr lang="en-US" sz="1200" b="0" kern="1200" dirty="0" err="1" smtClean="0">
              <a:solidFill>
                <a:srgbClr val="000000"/>
              </a:solidFill>
            </a:rPr>
            <a:t>Biosaline</a:t>
          </a:r>
          <a:r>
            <a:rPr lang="en-US" sz="1200" b="0" kern="1200" dirty="0" smtClean="0">
              <a:solidFill>
                <a:srgbClr val="000000"/>
              </a:solidFill>
            </a:rPr>
            <a:t> Agriculture-ICBA, Universities)</a:t>
          </a:r>
          <a:endParaRPr lang="en-US" sz="1200" b="0" kern="1200" dirty="0">
            <a:solidFill>
              <a:srgbClr val="000000"/>
            </a:solidFill>
          </a:endParaRPr>
        </a:p>
        <a:p>
          <a:pPr marL="114300" lvl="1" indent="-114300" algn="l" defTabSz="533400">
            <a:lnSpc>
              <a:spcPct val="90000"/>
            </a:lnSpc>
            <a:spcBef>
              <a:spcPct val="0"/>
            </a:spcBef>
            <a:spcAft>
              <a:spcPct val="15000"/>
            </a:spcAft>
            <a:buChar char="••"/>
          </a:pPr>
          <a:r>
            <a:rPr lang="en-US" sz="1200" b="0" kern="1200" dirty="0" smtClean="0">
              <a:solidFill>
                <a:srgbClr val="000000"/>
              </a:solidFill>
            </a:rPr>
            <a:t>Global Climate Modeling and Assimilation (NASA-GMAO, NOAA)</a:t>
          </a:r>
          <a:endParaRPr lang="en-US" sz="1200" b="0" kern="1200" dirty="0">
            <a:solidFill>
              <a:srgbClr val="000000"/>
            </a:solidFill>
          </a:endParaRPr>
        </a:p>
      </dsp:txBody>
      <dsp:txXfrm>
        <a:off x="1750234" y="3240727"/>
        <a:ext cx="6345149" cy="1311573"/>
      </dsp:txXfrm>
    </dsp:sp>
    <dsp:sp modelId="{7D2D1C5A-A676-4113-9E48-31C3DAE09973}">
      <dsp:nvSpPr>
        <dsp:cNvPr id="0" name=""/>
        <dsp:cNvSpPr/>
      </dsp:nvSpPr>
      <dsp:spPr>
        <a:xfrm>
          <a:off x="131157" y="3371884"/>
          <a:ext cx="1619076" cy="1049258"/>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000" r="-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953B0E-9FB5-4F5C-808B-7C04EDE21749}">
      <dsp:nvSpPr>
        <dsp:cNvPr id="0" name=""/>
        <dsp:cNvSpPr/>
      </dsp:nvSpPr>
      <dsp:spPr>
        <a:xfrm>
          <a:off x="0" y="4683458"/>
          <a:ext cx="8095384" cy="1311573"/>
        </a:xfrm>
        <a:prstGeom prst="roundRect">
          <a:avLst>
            <a:gd name="adj" fmla="val 10000"/>
          </a:avLst>
        </a:prstGeom>
        <a:solidFill>
          <a:srgbClr val="DA525D"/>
        </a:solidFill>
        <a:ln w="25400" cap="flat" cmpd="sng" algn="ctr">
          <a:solidFill>
            <a:schemeClr val="tx1">
              <a:lumMod val="65000"/>
              <a:lumOff val="3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Public Health and Ecology</a:t>
          </a:r>
          <a:endParaRPr lang="en-US" sz="2000" b="1" kern="1200" dirty="0">
            <a:effectLst>
              <a:outerShdw blurRad="38100" dist="38100" dir="2700000" algn="tl">
                <a:srgbClr val="000000">
                  <a:alpha val="43137"/>
                </a:srgbClr>
              </a:outerShdw>
            </a:effectLst>
          </a:endParaRPr>
        </a:p>
        <a:p>
          <a:pPr marL="114300" lvl="1" indent="-114300" algn="l" defTabSz="533400">
            <a:lnSpc>
              <a:spcPct val="90000"/>
            </a:lnSpc>
            <a:spcBef>
              <a:spcPct val="0"/>
            </a:spcBef>
            <a:spcAft>
              <a:spcPct val="15000"/>
            </a:spcAft>
            <a:buChar char="••"/>
          </a:pPr>
          <a:r>
            <a:rPr lang="en-US" sz="1200" b="0" kern="1200" dirty="0" smtClean="0">
              <a:solidFill>
                <a:srgbClr val="000000"/>
              </a:solidFill>
            </a:rPr>
            <a:t>Disease tracking (</a:t>
          </a:r>
          <a:r>
            <a:rPr lang="en-US" sz="1200" b="0" i="0" kern="1200" dirty="0" smtClean="0">
              <a:solidFill>
                <a:srgbClr val="000000"/>
              </a:solidFill>
            </a:rPr>
            <a:t>National Center for Atmospheric Research-NCAR, Universities)</a:t>
          </a:r>
          <a:endParaRPr lang="en-US" sz="700" b="0" i="0" kern="1200" dirty="0">
            <a:solidFill>
              <a:srgbClr val="000000"/>
            </a:solidFill>
          </a:endParaRPr>
        </a:p>
        <a:p>
          <a:pPr marL="114300" lvl="1" indent="-114300" algn="l" defTabSz="533400">
            <a:lnSpc>
              <a:spcPct val="90000"/>
            </a:lnSpc>
            <a:spcBef>
              <a:spcPct val="0"/>
            </a:spcBef>
            <a:spcAft>
              <a:spcPct val="15000"/>
            </a:spcAft>
            <a:buChar char="••"/>
          </a:pPr>
          <a:r>
            <a:rPr lang="en-US" sz="1200" b="0" kern="1200" dirty="0" smtClean="0">
              <a:solidFill>
                <a:srgbClr val="000000"/>
              </a:solidFill>
            </a:rPr>
            <a:t>Animal migration (Universities, </a:t>
          </a:r>
          <a:r>
            <a:rPr lang="en-US" sz="1200" b="0" kern="1200" dirty="0" err="1" smtClean="0">
              <a:solidFill>
                <a:srgbClr val="000000"/>
              </a:solidFill>
            </a:rPr>
            <a:t>MoveBank.Org</a:t>
          </a:r>
          <a:r>
            <a:rPr lang="en-US" sz="1200" b="0" kern="1200" dirty="0" smtClean="0">
              <a:solidFill>
                <a:srgbClr val="000000"/>
              </a:solidFill>
            </a:rPr>
            <a:t>)</a:t>
          </a:r>
          <a:endParaRPr lang="en-US" sz="700" b="0" kern="1200" dirty="0">
            <a:solidFill>
              <a:srgbClr val="000000"/>
            </a:solidFill>
          </a:endParaRPr>
        </a:p>
        <a:p>
          <a:pPr marL="114300" lvl="1" indent="-114300" algn="l" defTabSz="533400">
            <a:lnSpc>
              <a:spcPct val="90000"/>
            </a:lnSpc>
            <a:spcBef>
              <a:spcPct val="0"/>
            </a:spcBef>
            <a:spcAft>
              <a:spcPct val="15000"/>
            </a:spcAft>
            <a:buChar char="••"/>
          </a:pPr>
          <a:r>
            <a:rPr lang="en-US" sz="1200" b="0" kern="1200" dirty="0" smtClean="0">
              <a:solidFill>
                <a:srgbClr val="000000"/>
              </a:solidFill>
            </a:rPr>
            <a:t>Food Security (USDA, FAO, World Bank, International Red Cross)</a:t>
          </a:r>
          <a:endParaRPr lang="en-US" sz="1200" b="0" kern="1200" dirty="0">
            <a:solidFill>
              <a:srgbClr val="000000"/>
            </a:solidFill>
          </a:endParaRPr>
        </a:p>
        <a:p>
          <a:pPr marL="114300" lvl="1" indent="-114300" algn="l" defTabSz="533400">
            <a:lnSpc>
              <a:spcPct val="90000"/>
            </a:lnSpc>
            <a:spcBef>
              <a:spcPct val="0"/>
            </a:spcBef>
            <a:spcAft>
              <a:spcPct val="15000"/>
            </a:spcAft>
            <a:buChar char="••"/>
          </a:pPr>
          <a:endParaRPr lang="en-US" sz="1200" kern="1200" dirty="0"/>
        </a:p>
        <a:p>
          <a:pPr marL="57150" lvl="1" indent="-57150" algn="l" defTabSz="311150">
            <a:lnSpc>
              <a:spcPct val="90000"/>
            </a:lnSpc>
            <a:spcBef>
              <a:spcPct val="0"/>
            </a:spcBef>
            <a:spcAft>
              <a:spcPct val="15000"/>
            </a:spcAft>
            <a:buChar char="••"/>
          </a:pPr>
          <a:endParaRPr lang="en-US" sz="700" kern="1200" dirty="0"/>
        </a:p>
        <a:p>
          <a:pPr marL="57150" lvl="1" indent="-57150" algn="l" defTabSz="311150">
            <a:lnSpc>
              <a:spcPct val="90000"/>
            </a:lnSpc>
            <a:spcBef>
              <a:spcPct val="0"/>
            </a:spcBef>
            <a:spcAft>
              <a:spcPct val="15000"/>
            </a:spcAft>
            <a:buChar char="••"/>
          </a:pPr>
          <a:endParaRPr lang="en-US" sz="700" kern="1200" dirty="0"/>
        </a:p>
      </dsp:txBody>
      <dsp:txXfrm>
        <a:off x="1750234" y="4683458"/>
        <a:ext cx="6345149" cy="1311573"/>
      </dsp:txXfrm>
    </dsp:sp>
    <dsp:sp modelId="{8C116BA5-5327-4605-95B1-D0B6E66A992F}">
      <dsp:nvSpPr>
        <dsp:cNvPr id="0" name=""/>
        <dsp:cNvSpPr/>
      </dsp:nvSpPr>
      <dsp:spPr>
        <a:xfrm>
          <a:off x="131157" y="4814615"/>
          <a:ext cx="1619076" cy="1049258"/>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3000" r="-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50769A-0D3B-2646-8ABB-0437A25B73BE}" type="datetimeFigureOut">
              <a:rPr lang="en-US" smtClean="0"/>
              <a:t>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802557-BA33-DF40-A4C7-B8D5CE4229A4}" type="slidenum">
              <a:rPr lang="en-US" smtClean="0"/>
              <a:t>‹#›</a:t>
            </a:fld>
            <a:endParaRPr lang="en-US"/>
          </a:p>
        </p:txBody>
      </p:sp>
    </p:spTree>
    <p:extLst>
      <p:ext uri="{BB962C8B-B14F-4D97-AF65-F5344CB8AC3E}">
        <p14:creationId xmlns:p14="http://schemas.microsoft.com/office/powerpoint/2010/main" val="74995203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27652" name="Slide Number Placeholder 3"/>
          <p:cNvSpPr>
            <a:spLocks noGrp="1"/>
          </p:cNvSpPr>
          <p:nvPr>
            <p:ph type="sldNum" sz="quarter" idx="5"/>
          </p:nvPr>
        </p:nvSpPr>
        <p:spPr bwMode="auto">
          <a:noFill/>
          <a:ln>
            <a:miter lim="800000"/>
            <a:headEnd/>
            <a:tailEnd/>
          </a:ln>
        </p:spPr>
        <p:txBody>
          <a:bodyPr/>
          <a:lstStyle/>
          <a:p>
            <a:fld id="{FB3036F4-D358-E74C-8436-AE783A4C6131}" type="slidenum">
              <a:rPr lang="en-US">
                <a:solidFill>
                  <a:prstClr val="black"/>
                </a:solidFill>
              </a:rPr>
              <a:pPr/>
              <a:t>2</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6A6ED1-CED5-6B4A-A4DB-CE903E5A85A8}"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6A6ED1-CED5-6B4A-A4DB-CE903E5A85A8}" type="slidenum">
              <a:rPr lang="en-US" smtClean="0"/>
              <a:pPr/>
              <a:t>13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7892" name="Slide Number Placeholder 3"/>
          <p:cNvSpPr>
            <a:spLocks noGrp="1"/>
          </p:cNvSpPr>
          <p:nvPr>
            <p:ph type="sldNum" sz="quarter" idx="5"/>
          </p:nvPr>
        </p:nvSpPr>
        <p:spPr bwMode="auto">
          <a:noFill/>
          <a:ln>
            <a:miter lim="800000"/>
            <a:headEnd/>
            <a:tailEnd/>
          </a:ln>
        </p:spPr>
        <p:txBody>
          <a:bodyPr/>
          <a:lstStyle/>
          <a:p>
            <a:fld id="{4CA37CB9-FFD6-AC4F-B537-454B879ED8AB}" type="slidenum">
              <a:rPr lang="en-US">
                <a:solidFill>
                  <a:prstClr val="black"/>
                </a:solidFill>
              </a:rPr>
              <a:pPr/>
              <a:t>4</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2228" name="Slide Number Placeholder 3"/>
          <p:cNvSpPr>
            <a:spLocks noGrp="1"/>
          </p:cNvSpPr>
          <p:nvPr>
            <p:ph type="sldNum" sz="quarter" idx="5"/>
          </p:nvPr>
        </p:nvSpPr>
        <p:spPr bwMode="auto">
          <a:noFill/>
          <a:ln>
            <a:miter lim="800000"/>
            <a:headEnd/>
            <a:tailEnd/>
          </a:ln>
        </p:spPr>
        <p:txBody>
          <a:bodyPr/>
          <a:lstStyle/>
          <a:p>
            <a:fld id="{15148E61-5A10-D34D-BBAA-41E240F3DF88}" type="slidenum">
              <a:rPr lang="en-US">
                <a:solidFill>
                  <a:prstClr val="black"/>
                </a:solidFill>
              </a:rPr>
              <a:pPr/>
              <a:t>5</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6F921E9-2863-6F4A-A265-B740A2855B50}"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1858961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74756" name="Slide Number Placeholder 3"/>
          <p:cNvSpPr>
            <a:spLocks noGrp="1"/>
          </p:cNvSpPr>
          <p:nvPr>
            <p:ph type="sldNum" sz="quarter" idx="5"/>
          </p:nvPr>
        </p:nvSpPr>
        <p:spPr bwMode="auto">
          <a:noFill/>
          <a:ln>
            <a:miter lim="800000"/>
            <a:headEnd/>
            <a:tailEnd/>
          </a:ln>
        </p:spPr>
        <p:txBody>
          <a:bodyPr/>
          <a:lstStyle/>
          <a:p>
            <a:fld id="{78EF1F70-CE37-C041-95BB-4F56F060B416}" type="slidenum">
              <a:rPr lang="en-US">
                <a:solidFill>
                  <a:prstClr val="black"/>
                </a:solidFill>
              </a:rPr>
              <a:pPr/>
              <a:t>7</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6A6ED1-CED5-6B4A-A4DB-CE903E5A85A8}"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6A6ED1-CED5-6B4A-A4DB-CE903E5A85A8}"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6A6ED1-CED5-6B4A-A4DB-CE903E5A85A8}"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6A6ED1-CED5-6B4A-A4DB-CE903E5A85A8}"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815564-51B1-214E-90FC-38C8364C4A8E}" type="datetimeFigureOut">
              <a:rPr lang="en-US" smtClean="0"/>
              <a:t>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905898-841D-ED45-814F-73EB72ED224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815564-51B1-214E-90FC-38C8364C4A8E}" type="datetimeFigureOut">
              <a:rPr lang="en-US" smtClean="0"/>
              <a:t>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905898-841D-ED45-814F-73EB72ED224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815564-51B1-214E-90FC-38C8364C4A8E}" type="datetimeFigureOut">
              <a:rPr lang="en-US" smtClean="0"/>
              <a:t>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905898-841D-ED45-814F-73EB72ED224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815564-51B1-214E-90FC-38C8364C4A8E}" type="datetimeFigureOut">
              <a:rPr lang="en-US" smtClean="0"/>
              <a:t>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905898-841D-ED45-814F-73EB72ED224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815564-51B1-214E-90FC-38C8364C4A8E}" type="datetimeFigureOut">
              <a:rPr lang="en-US" smtClean="0"/>
              <a:t>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905898-841D-ED45-814F-73EB72ED224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815564-51B1-214E-90FC-38C8364C4A8E}" type="datetimeFigureOut">
              <a:rPr lang="en-US" smtClean="0"/>
              <a:t>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905898-841D-ED45-814F-73EB72ED224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815564-51B1-214E-90FC-38C8364C4A8E}" type="datetimeFigureOut">
              <a:rPr lang="en-US" smtClean="0"/>
              <a:t>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905898-841D-ED45-814F-73EB72ED224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815564-51B1-214E-90FC-38C8364C4A8E}" type="datetimeFigureOut">
              <a:rPr lang="en-US" smtClean="0"/>
              <a:t>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905898-841D-ED45-814F-73EB72ED224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815564-51B1-214E-90FC-38C8364C4A8E}" type="datetimeFigureOut">
              <a:rPr lang="en-US" smtClean="0"/>
              <a:t>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905898-841D-ED45-814F-73EB72ED224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815564-51B1-214E-90FC-38C8364C4A8E}" type="datetimeFigureOut">
              <a:rPr lang="en-US" smtClean="0"/>
              <a:t>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905898-841D-ED45-814F-73EB72ED224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815564-51B1-214E-90FC-38C8364C4A8E}" type="datetimeFigureOut">
              <a:rPr lang="en-US" smtClean="0"/>
              <a:t>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905898-841D-ED45-814F-73EB72ED224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C7B347"/>
            </a:gs>
            <a:gs pos="100000">
              <a:srgbClr val="FFFF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815564-51B1-214E-90FC-38C8364C4A8E}" type="datetimeFigureOut">
              <a:rPr lang="en-US" smtClean="0"/>
              <a:t>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905898-841D-ED45-814F-73EB72ED224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hyperlink" Target="http://pmm.nasa.gov/GPM" TargetMode="External"/><Relationship Id="rId4" Type="http://schemas.openxmlformats.org/officeDocument/2006/relationships/image" Target="../media/image36.png"/><Relationship Id="rId5" Type="http://schemas.openxmlformats.org/officeDocument/2006/relationships/image" Target="../media/image37.jpeg"/><Relationship Id="rId6" Type="http://schemas.openxmlformats.org/officeDocument/2006/relationships/image" Target="../media/image38.jpeg"/><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9.jpg"/><Relationship Id="rId5" Type="http://schemas.openxmlformats.org/officeDocument/2006/relationships/image" Target="../media/image40.jpeg"/><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hyperlink" Target="http://www.nps.gov/shen/forteachers/classrooms/shenandoah-salamander-and-climate-change.htm" TargetMode="External"/><Relationship Id="rId4" Type="http://schemas.openxmlformats.org/officeDocument/2006/relationships/hyperlink" Target="http://climate.nasa.gov/" TargetMode="External"/><Relationship Id="rId5" Type="http://schemas.openxmlformats.org/officeDocument/2006/relationships/hyperlink" Target="http://pmm.nasa.gov/science/climate-change" TargetMode="External"/><Relationship Id="rId6" Type="http://schemas.openxmlformats.org/officeDocument/2006/relationships/hyperlink" Target="http://climatekids.nasa.gov/" TargetMode="External"/><Relationship Id="rId7" Type="http://schemas.openxmlformats.org/officeDocument/2006/relationships/hyperlink" Target="http://pmm.nasa.gov/GPM" TargetMode="External"/><Relationship Id="rId8" Type="http://schemas.openxmlformats.org/officeDocument/2006/relationships/image" Target="../media/image36.png"/><Relationship Id="rId9" Type="http://schemas.openxmlformats.org/officeDocument/2006/relationships/image" Target="../media/image41.jpg"/><Relationship Id="rId10" Type="http://schemas.openxmlformats.org/officeDocument/2006/relationships/image" Target="../media/image42.jpeg"/><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hyperlink" Target="http://pmm.nasa.gov/GPM" TargetMode="External"/><Relationship Id="rId5" Type="http://schemas.openxmlformats.org/officeDocument/2006/relationships/image" Target="../media/image43.jpg"/><Relationship Id="rId6" Type="http://schemas.openxmlformats.org/officeDocument/2006/relationships/image" Target="../media/image44.jpg"/><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jpg"/></Relationships>
</file>

<file path=ppt/slides/_rels/slide15.xml.rels><?xml version="1.0" encoding="UTF-8" standalone="yes"?>
<Relationships xmlns="http://schemas.openxmlformats.org/package/2006/relationships"><Relationship Id="rId3" Type="http://schemas.openxmlformats.org/officeDocument/2006/relationships/hyperlink" Target="http://pmm.nasa.gov/education/earthtosky" TargetMode="External"/><Relationship Id="rId4" Type="http://schemas.openxmlformats.org/officeDocument/2006/relationships/hyperlink" Target="mailto:dorian.w.janney@nasa.gov" TargetMode="External"/><Relationship Id="rId5"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hyperlink" Target="http://www.earthtosky.gov"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13.jpeg"/><Relationship Id="rId5" Type="http://schemas.openxmlformats.org/officeDocument/2006/relationships/image" Target="../media/image14.png"/><Relationship Id="rId1" Type="http://schemas.openxmlformats.org/officeDocument/2006/relationships/tags" Target="../tags/tag1.xml"/><Relationship Id="rId2"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1" Type="http://schemas.openxmlformats.org/officeDocument/2006/relationships/image" Target="../media/image23.jpeg"/><Relationship Id="rId12"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jpeg"/><Relationship Id="rId10"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hyperlink" Target="http://gpm.nasa.gov/" TargetMode="External"/><Relationship Id="rId4" Type="http://schemas.openxmlformats.org/officeDocument/2006/relationships/hyperlink" Target="http://www.nasa.gov/gpm" TargetMode="External"/><Relationship Id="rId5"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hyperlink" Target="http://www.gpm.nasa.gov/" TargetMode="External"/><Relationship Id="rId4" Type="http://schemas.openxmlformats.org/officeDocument/2006/relationships/hyperlink" Target="http://pmm.nasa.gov/GPM" TargetMode="External"/><Relationship Id="rId5" Type="http://schemas.openxmlformats.org/officeDocument/2006/relationships/image" Target="../media/image30.png"/><Relationship Id="rId6" Type="http://schemas.openxmlformats.org/officeDocument/2006/relationships/image" Target="../media/image31.jpeg"/><Relationship Id="rId7" Type="http://schemas.openxmlformats.org/officeDocument/2006/relationships/image" Target="../media/image32.jpeg"/><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3.png"/><Relationship Id="rId5" Type="http://schemas.microsoft.com/office/2007/relationships/hdphoto" Target="../media/hdphoto1.wdp"/><Relationship Id="rId6" Type="http://schemas.openxmlformats.org/officeDocument/2006/relationships/image" Target="../media/image34.jpeg"/><Relationship Id="rId7" Type="http://schemas.openxmlformats.org/officeDocument/2006/relationships/image" Target="../media/image35.jpeg"/><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8823" y="1654363"/>
            <a:ext cx="8710705" cy="1931520"/>
          </a:xfrm>
        </p:spPr>
        <p:txBody>
          <a:bodyPr>
            <a:noAutofit/>
          </a:bodyPr>
          <a:lstStyle/>
          <a:p>
            <a:r>
              <a:rPr lang="en-US" sz="3600" b="1" dirty="0" smtClean="0">
                <a:latin typeface="Optima"/>
                <a:cs typeface="Optima"/>
              </a:rPr>
              <a:t>Welcome to the Global Precipitation Mission/ETS Mini-Grants Webinar! </a:t>
            </a:r>
            <a:r>
              <a:rPr lang="en-US" sz="3600" b="1" dirty="0" smtClean="0">
                <a:latin typeface="Calibri"/>
                <a:cs typeface="Calibri"/>
              </a:rPr>
              <a:t/>
            </a:r>
            <a:br>
              <a:rPr lang="en-US" sz="3600" b="1" dirty="0" smtClean="0">
                <a:latin typeface="Calibri"/>
                <a:cs typeface="Calibri"/>
              </a:rPr>
            </a:br>
            <a:r>
              <a:rPr lang="en-US" sz="2800" dirty="0" smtClean="0">
                <a:latin typeface="Calibri"/>
                <a:cs typeface="Calibri"/>
              </a:rPr>
              <a:t>with</a:t>
            </a:r>
            <a:br>
              <a:rPr lang="en-US" sz="2800" dirty="0" smtClean="0">
                <a:latin typeface="Calibri"/>
                <a:cs typeface="Calibri"/>
              </a:rPr>
            </a:br>
            <a:endParaRPr lang="en-US" sz="2800" dirty="0">
              <a:latin typeface="Calibri"/>
              <a:cs typeface="Calibri"/>
            </a:endParaRPr>
          </a:p>
        </p:txBody>
      </p:sp>
      <p:pic>
        <p:nvPicPr>
          <p:cNvPr id="4" name="Picture 3" descr="header.jpg"/>
          <p:cNvPicPr>
            <a:picLocks noChangeAspect="1"/>
          </p:cNvPicPr>
          <p:nvPr/>
        </p:nvPicPr>
        <p:blipFill>
          <a:blip r:embed="rId2"/>
          <a:stretch>
            <a:fillRect/>
          </a:stretch>
        </p:blipFill>
        <p:spPr>
          <a:xfrm>
            <a:off x="0" y="0"/>
            <a:ext cx="9144000" cy="1606550"/>
          </a:xfrm>
          <a:prstGeom prst="rect">
            <a:avLst/>
          </a:prstGeom>
        </p:spPr>
      </p:pic>
      <p:pic>
        <p:nvPicPr>
          <p:cNvPr id="6" name="Picture 5" descr="GPM Decal 2012_v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7064" y="3378333"/>
            <a:ext cx="1361138" cy="728209"/>
          </a:xfrm>
          <a:prstGeom prst="rect">
            <a:avLst/>
          </a:prstGeom>
        </p:spPr>
      </p:pic>
      <p:pic>
        <p:nvPicPr>
          <p:cNvPr id="7" name="Picture 6" descr="NP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3087" y="5393507"/>
            <a:ext cx="721849" cy="939273"/>
          </a:xfrm>
          <a:prstGeom prst="rect">
            <a:avLst/>
          </a:prstGeom>
        </p:spPr>
      </p:pic>
      <p:sp>
        <p:nvSpPr>
          <p:cNvPr id="9" name="TextBox 8"/>
          <p:cNvSpPr txBox="1"/>
          <p:nvPr/>
        </p:nvSpPr>
        <p:spPr>
          <a:xfrm>
            <a:off x="3258667" y="3318569"/>
            <a:ext cx="3883215" cy="3539431"/>
          </a:xfrm>
          <a:prstGeom prst="rect">
            <a:avLst/>
          </a:prstGeom>
          <a:noFill/>
        </p:spPr>
        <p:txBody>
          <a:bodyPr wrap="square" rtlCol="0">
            <a:spAutoFit/>
          </a:bodyPr>
          <a:lstStyle/>
          <a:p>
            <a:r>
              <a:rPr lang="en-US" sz="2800" b="1" dirty="0"/>
              <a:t>Dorian </a:t>
            </a:r>
            <a:r>
              <a:rPr lang="en-US" sz="2800" b="1" dirty="0" err="1"/>
              <a:t>Janney</a:t>
            </a:r>
            <a:r>
              <a:rPr lang="en-US" sz="2800" b="1" dirty="0"/>
              <a:t> </a:t>
            </a:r>
            <a:r>
              <a:rPr lang="en-US" sz="2800" dirty="0"/>
              <a:t>(NASA)</a:t>
            </a:r>
            <a:br>
              <a:rPr lang="en-US" sz="2800" dirty="0"/>
            </a:br>
            <a:endParaRPr lang="en-US" sz="2800" dirty="0" smtClean="0"/>
          </a:p>
          <a:p>
            <a:r>
              <a:rPr lang="en-US" sz="2800" b="1" dirty="0" smtClean="0"/>
              <a:t>Leah </a:t>
            </a:r>
            <a:r>
              <a:rPr lang="en-US" sz="2800" b="1" dirty="0" err="1"/>
              <a:t>Eskelin</a:t>
            </a:r>
            <a:r>
              <a:rPr lang="en-US" sz="2800" b="1" dirty="0"/>
              <a:t> </a:t>
            </a:r>
            <a:r>
              <a:rPr lang="en-US" sz="2800" dirty="0"/>
              <a:t>(USFWS)</a:t>
            </a:r>
            <a:br>
              <a:rPr lang="en-US" sz="2800" dirty="0"/>
            </a:br>
            <a:endParaRPr lang="en-US" sz="2800" b="1" dirty="0" smtClean="0"/>
          </a:p>
          <a:p>
            <a:r>
              <a:rPr lang="en-US" sz="2800" b="1" dirty="0" smtClean="0"/>
              <a:t>Susan </a:t>
            </a:r>
            <a:r>
              <a:rPr lang="en-US" sz="2800" b="1" dirty="0"/>
              <a:t>Sachs </a:t>
            </a:r>
            <a:r>
              <a:rPr lang="en-US" sz="2800" dirty="0"/>
              <a:t>(NPS)</a:t>
            </a:r>
            <a:br>
              <a:rPr lang="en-US" sz="2800" dirty="0"/>
            </a:br>
            <a:endParaRPr lang="en-US" sz="2800" b="1" dirty="0" smtClean="0"/>
          </a:p>
          <a:p>
            <a:r>
              <a:rPr lang="en-US" sz="2800" b="1" dirty="0" smtClean="0"/>
              <a:t>Tim </a:t>
            </a:r>
            <a:r>
              <a:rPr lang="en-US" sz="2800" b="1" dirty="0" err="1"/>
              <a:t>Taglauer</a:t>
            </a:r>
            <a:r>
              <a:rPr lang="en-US" sz="2800" b="1" dirty="0"/>
              <a:t> </a:t>
            </a:r>
            <a:r>
              <a:rPr lang="en-US" sz="2800" dirty="0"/>
              <a:t>(NPS)</a:t>
            </a:r>
            <a:br>
              <a:rPr lang="en-US" sz="2800" dirty="0"/>
            </a:br>
            <a:endParaRPr lang="en-US" sz="2800" dirty="0"/>
          </a:p>
        </p:txBody>
      </p:sp>
      <p:pic>
        <p:nvPicPr>
          <p:cNvPr id="10" name="Picture 9" descr="usfw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927" y="4392706"/>
            <a:ext cx="675818" cy="804545"/>
          </a:xfrm>
          <a:prstGeom prst="rect">
            <a:avLst/>
          </a:prstGeom>
        </p:spPr>
      </p:pic>
    </p:spTree>
    <p:extLst>
      <p:ext uri="{BB962C8B-B14F-4D97-AF65-F5344CB8AC3E}">
        <p14:creationId xmlns:p14="http://schemas.microsoft.com/office/powerpoint/2010/main" val="203722460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356350"/>
            <a:ext cx="9144000" cy="50165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7"/>
          <p:cNvSpPr>
            <a:spLocks noGrp="1"/>
          </p:cNvSpPr>
          <p:nvPr>
            <p:ph idx="1"/>
          </p:nvPr>
        </p:nvSpPr>
        <p:spPr>
          <a:xfrm>
            <a:off x="3165241" y="1335390"/>
            <a:ext cx="5866703" cy="5061604"/>
          </a:xfrm>
          <a:ln w="3175" cmpd="sng">
            <a:noFill/>
          </a:ln>
        </p:spPr>
        <p:txBody>
          <a:bodyPr>
            <a:noAutofit/>
          </a:bodyPr>
          <a:lstStyle/>
          <a:p>
            <a:r>
              <a:rPr lang="en-US" sz="1400" b="1" dirty="0"/>
              <a:t>Status</a:t>
            </a:r>
            <a:r>
              <a:rPr lang="en-US" sz="1400" dirty="0"/>
              <a:t> (3/24/14)</a:t>
            </a:r>
            <a:r>
              <a:rPr lang="en-US" sz="1400" b="1" i="1" dirty="0"/>
              <a:t>: </a:t>
            </a:r>
            <a:r>
              <a:rPr lang="en-US" sz="1400" b="1" i="1" dirty="0" smtClean="0"/>
              <a:t>complete</a:t>
            </a:r>
            <a:r>
              <a:rPr lang="en-US" sz="1400" i="1" dirty="0" smtClean="0"/>
              <a:t> but the project is on-going since it is long-term monitoring</a:t>
            </a:r>
            <a:endParaRPr lang="en-US" sz="1400" i="1" dirty="0"/>
          </a:p>
          <a:p>
            <a:r>
              <a:rPr lang="en-US" sz="1400" b="1" dirty="0"/>
              <a:t>Product: </a:t>
            </a:r>
            <a:r>
              <a:rPr lang="en-US" sz="1400" dirty="0" smtClean="0"/>
              <a:t>support materials for an on-going citizen science project involving students and community volunteers</a:t>
            </a:r>
            <a:endParaRPr lang="en-US" sz="1400" dirty="0"/>
          </a:p>
          <a:p>
            <a:r>
              <a:rPr lang="en-US" sz="1400" b="1" dirty="0"/>
              <a:t>Audience: </a:t>
            </a:r>
            <a:r>
              <a:rPr lang="en-US" sz="1400" dirty="0" smtClean="0"/>
              <a:t>middle &amp; high school students, adults</a:t>
            </a:r>
            <a:endParaRPr lang="en-US" sz="1400" dirty="0"/>
          </a:p>
          <a:p>
            <a:r>
              <a:rPr lang="en-US" sz="1400" b="1" dirty="0"/>
              <a:t>Thematic Statement: </a:t>
            </a:r>
            <a:r>
              <a:rPr lang="en-US" sz="1400" dirty="0" smtClean="0"/>
              <a:t>Monitoring phenology is a way to notice subtle changes in our ecosystem due to climate change.</a:t>
            </a:r>
          </a:p>
          <a:p>
            <a:r>
              <a:rPr lang="en-US" sz="1400" b="1" dirty="0" smtClean="0"/>
              <a:t>Measurable </a:t>
            </a:r>
            <a:r>
              <a:rPr lang="en-US" sz="1400" b="1" dirty="0"/>
              <a:t>Objectives: </a:t>
            </a:r>
            <a:r>
              <a:rPr lang="en-US" sz="1400" dirty="0" smtClean="0"/>
              <a:t>2,000 students, teachers and volunteers will participate in phenology monitoring in the </a:t>
            </a:r>
            <a:r>
              <a:rPr lang="en-US" sz="1400" dirty="0" err="1" smtClean="0"/>
              <a:t>Smokies</a:t>
            </a:r>
            <a:r>
              <a:rPr lang="en-US" sz="1400" dirty="0" smtClean="0"/>
              <a:t> in 2013.</a:t>
            </a:r>
          </a:p>
          <a:p>
            <a:r>
              <a:rPr lang="en-US" sz="1400" b="1" dirty="0" smtClean="0"/>
              <a:t>Technique</a:t>
            </a:r>
            <a:r>
              <a:rPr lang="en-US" sz="1400" dirty="0"/>
              <a:t>: </a:t>
            </a:r>
            <a:r>
              <a:rPr lang="en-US" sz="1400" dirty="0" smtClean="0"/>
              <a:t>citizen science monitoring of tree phenology, weather measurements in plots &amp; fog monitors</a:t>
            </a:r>
          </a:p>
          <a:p>
            <a:r>
              <a:rPr lang="en-US" sz="1400" b="1" dirty="0" smtClean="0"/>
              <a:t>Brief Description</a:t>
            </a:r>
            <a:r>
              <a:rPr lang="en-US" sz="1400" b="1" dirty="0"/>
              <a:t>:</a:t>
            </a:r>
            <a:r>
              <a:rPr lang="en-US" sz="1400" dirty="0"/>
              <a:t> </a:t>
            </a:r>
            <a:r>
              <a:rPr lang="en-US" sz="1400" dirty="0" smtClean="0"/>
              <a:t>GRSM will expand its phenology monitoring sites in the park used in curriculum based education and “Adopt-a-Phenology Plot” programs.   This will include support materials for the new plots and weather monitoring equipment.</a:t>
            </a:r>
          </a:p>
          <a:p>
            <a:r>
              <a:rPr lang="en-US" sz="1400" b="1" dirty="0" smtClean="0"/>
              <a:t>Timeline </a:t>
            </a:r>
            <a:r>
              <a:rPr lang="en-US" sz="1400" b="1" dirty="0"/>
              <a:t>to </a:t>
            </a:r>
            <a:r>
              <a:rPr lang="en-US" sz="1400" b="1" dirty="0" smtClean="0"/>
              <a:t>Complete: </a:t>
            </a:r>
            <a:r>
              <a:rPr lang="en-US" sz="1400" dirty="0" smtClean="0"/>
              <a:t>Project was completed during the summer of 2013 – materials purchased, 6 new sites set up and equipment distributed to volunteers.</a:t>
            </a:r>
            <a:endParaRPr lang="en-US" sz="1400" dirty="0"/>
          </a:p>
          <a:p>
            <a:r>
              <a:rPr lang="en-US" sz="1400" b="1" dirty="0"/>
              <a:t>NASA </a:t>
            </a:r>
            <a:r>
              <a:rPr lang="en-US" sz="1400" b="1" dirty="0" smtClean="0"/>
              <a:t>Resources</a:t>
            </a:r>
            <a:r>
              <a:rPr lang="en-US" sz="1400" b="1" dirty="0"/>
              <a:t> U</a:t>
            </a:r>
            <a:r>
              <a:rPr lang="en-US" sz="1400" b="1" dirty="0" smtClean="0"/>
              <a:t>sed: </a:t>
            </a:r>
            <a:r>
              <a:rPr lang="en-US" sz="1400" dirty="0" smtClean="0"/>
              <a:t>Climate change website, scientist expertise, Earth to Sky website, Landsat images</a:t>
            </a:r>
            <a:endParaRPr lang="en-US" sz="1400" dirty="0"/>
          </a:p>
        </p:txBody>
      </p:sp>
      <p:sp>
        <p:nvSpPr>
          <p:cNvPr id="10" name="Date Placeholder 9"/>
          <p:cNvSpPr>
            <a:spLocks noGrp="1"/>
          </p:cNvSpPr>
          <p:nvPr>
            <p:ph type="dt" sz="half" idx="10"/>
          </p:nvPr>
        </p:nvSpPr>
        <p:spPr>
          <a:xfrm>
            <a:off x="66233" y="6169852"/>
            <a:ext cx="3390900" cy="582199"/>
          </a:xfrm>
        </p:spPr>
        <p:txBody>
          <a:bodyPr anchor="t"/>
          <a:lstStyle/>
          <a:p>
            <a:r>
              <a:rPr lang="en-US" sz="1400" i="1" dirty="0" smtClean="0">
                <a:solidFill>
                  <a:srgbClr val="17375E"/>
                </a:solidFill>
              </a:rPr>
              <a:t>Supported by the </a:t>
            </a:r>
            <a:r>
              <a:rPr lang="en-US" sz="1400" i="1" dirty="0">
                <a:solidFill>
                  <a:srgbClr val="17375E"/>
                </a:solidFill>
              </a:rPr>
              <a:t>GPM mission: </a:t>
            </a:r>
            <a:r>
              <a:rPr lang="en-US" sz="1400" i="1" dirty="0">
                <a:solidFill>
                  <a:schemeClr val="accent4"/>
                </a:solidFill>
                <a:hlinkClick r:id="rId3"/>
              </a:rPr>
              <a:t>http://pmm.nasa.gov/</a:t>
            </a:r>
            <a:r>
              <a:rPr lang="en-US" sz="1400" i="1" dirty="0" smtClean="0">
                <a:solidFill>
                  <a:schemeClr val="accent4"/>
                </a:solidFill>
                <a:hlinkClick r:id="rId3"/>
              </a:rPr>
              <a:t>GPM</a:t>
            </a:r>
            <a:r>
              <a:rPr lang="en-US" sz="1400" i="1" dirty="0" smtClean="0">
                <a:solidFill>
                  <a:schemeClr val="accent4"/>
                </a:solidFill>
              </a:rPr>
              <a:t> </a:t>
            </a:r>
            <a:endParaRPr lang="en-US" sz="1400" i="1" dirty="0">
              <a:solidFill>
                <a:schemeClr val="accent4"/>
              </a:solidFill>
            </a:endParaRPr>
          </a:p>
        </p:txBody>
      </p:sp>
      <p:sp>
        <p:nvSpPr>
          <p:cNvPr id="11" name="Footer Placeholder 10"/>
          <p:cNvSpPr>
            <a:spLocks noGrp="1"/>
          </p:cNvSpPr>
          <p:nvPr>
            <p:ph type="ftr" sz="quarter" idx="11"/>
          </p:nvPr>
        </p:nvSpPr>
        <p:spPr>
          <a:xfrm>
            <a:off x="3165241" y="6272211"/>
            <a:ext cx="5270500" cy="390525"/>
          </a:xfrm>
        </p:spPr>
        <p:txBody>
          <a:bodyPr anchor="t"/>
          <a:lstStyle/>
          <a:p>
            <a:r>
              <a:rPr lang="en-US" i="1" dirty="0" smtClean="0">
                <a:solidFill>
                  <a:srgbClr val="073779"/>
                </a:solidFill>
              </a:rPr>
              <a:t>For more Information:   </a:t>
            </a:r>
            <a:r>
              <a:rPr lang="en-US" b="1" i="1" dirty="0" smtClean="0">
                <a:solidFill>
                  <a:srgbClr val="073779"/>
                </a:solidFill>
              </a:rPr>
              <a:t>Susan Sachs, susan_sachs@nps.gov</a:t>
            </a:r>
          </a:p>
        </p:txBody>
      </p:sp>
      <p:sp>
        <p:nvSpPr>
          <p:cNvPr id="3" name="Rectangle 2"/>
          <p:cNvSpPr/>
          <p:nvPr/>
        </p:nvSpPr>
        <p:spPr>
          <a:xfrm>
            <a:off x="143165" y="5571146"/>
            <a:ext cx="2733385" cy="461665"/>
          </a:xfrm>
          <a:prstGeom prst="rect">
            <a:avLst/>
          </a:prstGeom>
        </p:spPr>
        <p:txBody>
          <a:bodyPr wrap="square">
            <a:spAutoFit/>
          </a:bodyPr>
          <a:lstStyle/>
          <a:p>
            <a:r>
              <a:rPr lang="en-US" sz="1200" dirty="0" smtClean="0"/>
              <a:t>Two volunteers learn how to monitor tree phenology </a:t>
            </a:r>
            <a:endParaRPr lang="en-US" sz="1200" dirty="0"/>
          </a:p>
        </p:txBody>
      </p:sp>
      <p:sp>
        <p:nvSpPr>
          <p:cNvPr id="14" name="Rectangle 13"/>
          <p:cNvSpPr/>
          <p:nvPr/>
        </p:nvSpPr>
        <p:spPr>
          <a:xfrm>
            <a:off x="0" y="0"/>
            <a:ext cx="9169400" cy="1070219"/>
          </a:xfrm>
          <a:prstGeom prst="rect">
            <a:avLst/>
          </a:prstGeom>
          <a:solidFill>
            <a:schemeClr val="accent1">
              <a:lumMod val="75000"/>
            </a:schemeClr>
          </a:solidFill>
          <a:ln w="31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EtoSc1.png"/>
          <p:cNvPicPr>
            <a:picLocks noChangeAspect="1"/>
          </p:cNvPicPr>
          <p:nvPr/>
        </p:nvPicPr>
        <p:blipFill>
          <a:blip r:embed="rId4"/>
          <a:srcRect l="19588" t="19849" r="19537" b="34499"/>
          <a:stretch>
            <a:fillRect/>
          </a:stretch>
        </p:blipFill>
        <p:spPr>
          <a:xfrm>
            <a:off x="851" y="11521"/>
            <a:ext cx="1015149" cy="1065810"/>
          </a:xfrm>
          <a:prstGeom prst="rect">
            <a:avLst/>
          </a:prstGeom>
          <a:solidFill>
            <a:schemeClr val="tx1"/>
          </a:solidFill>
        </p:spPr>
      </p:pic>
      <p:sp>
        <p:nvSpPr>
          <p:cNvPr id="13" name="TextBox 12"/>
          <p:cNvSpPr txBox="1"/>
          <p:nvPr/>
        </p:nvSpPr>
        <p:spPr>
          <a:xfrm>
            <a:off x="1117600" y="37356"/>
            <a:ext cx="8026400" cy="1077218"/>
          </a:xfrm>
          <a:prstGeom prst="rect">
            <a:avLst/>
          </a:prstGeom>
          <a:noFill/>
        </p:spPr>
        <p:txBody>
          <a:bodyPr wrap="square" rtlCol="0">
            <a:spAutoFit/>
          </a:bodyPr>
          <a:lstStyle/>
          <a:p>
            <a:pPr algn="ctr"/>
            <a:r>
              <a:rPr lang="en-US" sz="2400" dirty="0">
                <a:solidFill>
                  <a:schemeClr val="bg1"/>
                </a:solidFill>
              </a:rPr>
              <a:t>Expansion of “Adopt-a-Phenology Plot” project in Great Smoky Mountains National </a:t>
            </a:r>
            <a:r>
              <a:rPr lang="en-US" sz="2400" dirty="0" smtClean="0">
                <a:solidFill>
                  <a:schemeClr val="bg1"/>
                </a:solidFill>
              </a:rPr>
              <a:t>Park</a:t>
            </a:r>
          </a:p>
          <a:p>
            <a:pPr algn="ctr"/>
            <a:r>
              <a:rPr lang="en-US" sz="1600" i="1" dirty="0" smtClean="0">
                <a:solidFill>
                  <a:schemeClr val="bg1"/>
                </a:solidFill>
              </a:rPr>
              <a:t>A GPM</a:t>
            </a:r>
            <a:r>
              <a:rPr lang="en-US" sz="1600" i="1" dirty="0">
                <a:solidFill>
                  <a:schemeClr val="bg1"/>
                </a:solidFill>
              </a:rPr>
              <a:t>-Earth to Sky Collaborative </a:t>
            </a:r>
            <a:r>
              <a:rPr lang="en-US" sz="1600" i="1" dirty="0" smtClean="0">
                <a:solidFill>
                  <a:schemeClr val="bg1"/>
                </a:solidFill>
              </a:rPr>
              <a:t>Effort</a:t>
            </a:r>
          </a:p>
        </p:txBody>
      </p:sp>
      <p:pic>
        <p:nvPicPr>
          <p:cNvPr id="1026" name="Picture 2" descr="C:\Users\ssachs\Documents\Purchase Knob\photos\NCMNS_spring 2014\carlin_phenology_2teacher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165" y="3637788"/>
            <a:ext cx="2577809" cy="193335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Purchase Knob\photos\N. Iredell HS_2013_phenology\measuring circumferenc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668" y="1077331"/>
            <a:ext cx="2576759" cy="193256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66233" y="3009900"/>
            <a:ext cx="2810317" cy="646331"/>
          </a:xfrm>
          <a:prstGeom prst="rect">
            <a:avLst/>
          </a:prstGeom>
        </p:spPr>
        <p:txBody>
          <a:bodyPr wrap="square">
            <a:spAutoFit/>
          </a:bodyPr>
          <a:lstStyle/>
          <a:p>
            <a:r>
              <a:rPr lang="en-US" sz="1200" dirty="0" smtClean="0"/>
              <a:t>Two students collect tree circumference data while monitoring trees during a field trip.</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356350"/>
            <a:ext cx="9144000" cy="50165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7"/>
          <p:cNvSpPr>
            <a:spLocks noGrp="1"/>
          </p:cNvSpPr>
          <p:nvPr>
            <p:ph idx="1"/>
          </p:nvPr>
        </p:nvSpPr>
        <p:spPr>
          <a:xfrm>
            <a:off x="3111500" y="1128058"/>
            <a:ext cx="5941780" cy="5602941"/>
          </a:xfrm>
          <a:ln w="3175" cmpd="sng">
            <a:noFill/>
          </a:ln>
        </p:spPr>
        <p:txBody>
          <a:bodyPr>
            <a:noAutofit/>
          </a:bodyPr>
          <a:lstStyle/>
          <a:p>
            <a:r>
              <a:rPr lang="en-US" sz="1200" b="1" dirty="0" smtClean="0"/>
              <a:t>Measurable Objective(s) </a:t>
            </a:r>
            <a:r>
              <a:rPr lang="en-US" sz="1200" dirty="0" smtClean="0"/>
              <a:t>We had 3,000 students participate in phenology monitoring programs in 2013 and have 86 volunteers who have adopted phenology plots to monitor.</a:t>
            </a:r>
          </a:p>
          <a:p>
            <a:pPr marL="0" indent="0">
              <a:buNone/>
            </a:pPr>
            <a:endParaRPr lang="en-US" sz="1200" dirty="0" smtClean="0"/>
          </a:p>
          <a:p>
            <a:r>
              <a:rPr lang="en-US" sz="1200" b="1" dirty="0" smtClean="0"/>
              <a:t>Evidence of Achieving Objectives:  </a:t>
            </a:r>
            <a:r>
              <a:rPr lang="en-US" sz="1200" dirty="0" smtClean="0"/>
              <a:t>Statistics for our school programs and volunteer training workshops. </a:t>
            </a:r>
          </a:p>
          <a:p>
            <a:pPr marL="0" indent="0">
              <a:buNone/>
            </a:pPr>
            <a:endParaRPr lang="en-US" sz="1200" dirty="0" smtClean="0"/>
          </a:p>
          <a:p>
            <a:r>
              <a:rPr lang="en-US" sz="1200" b="1" dirty="0" smtClean="0"/>
              <a:t>Evidence of Impact on Audience:  </a:t>
            </a:r>
            <a:r>
              <a:rPr lang="en-US" sz="1200" dirty="0" smtClean="0"/>
              <a:t>We evaluate each education program for its impacts on students via a teacher questionnaire.  We consistently receive high ratings for our phenology programs which include trees, salamanders and terrestrial invertebrates. </a:t>
            </a:r>
            <a:endParaRPr lang="en-US" sz="1200" dirty="0"/>
          </a:p>
          <a:p>
            <a:endParaRPr lang="en-US" sz="1200" dirty="0" smtClean="0"/>
          </a:p>
          <a:p>
            <a:r>
              <a:rPr lang="en-US" sz="1200" b="1" dirty="0" smtClean="0"/>
              <a:t>Unintended impacts:  </a:t>
            </a:r>
            <a:r>
              <a:rPr lang="en-US" sz="1200" dirty="0" smtClean="0"/>
              <a:t>The phenology monitoring project for students and community volunteers has been very popular with other educators who are struggling to connect people directly with climate change in areas where impacts are subtle.  We have been interviewed by several national news outlets and have been part of two NPS videos on how to connect the public with the issue of climate change.</a:t>
            </a:r>
          </a:p>
          <a:p>
            <a:pPr marL="0" indent="0">
              <a:buNone/>
            </a:pPr>
            <a:endParaRPr lang="en-US" sz="1200" b="1" dirty="0" smtClean="0"/>
          </a:p>
          <a:p>
            <a:r>
              <a:rPr lang="en-US" sz="1200" b="1" dirty="0" smtClean="0"/>
              <a:t>Anecdotes (stories) about impact on individuals:  </a:t>
            </a:r>
            <a:r>
              <a:rPr lang="en-US" sz="1200" dirty="0" smtClean="0"/>
              <a:t>We see a light bulb go off for many people (both young and old) when they understand that earlier springs mean more than just flowers blooming but it impacts the entire ecosystem.  This may mean that some species lose their synchronicity with one another and that can create layers of impacts.  </a:t>
            </a:r>
          </a:p>
          <a:p>
            <a:pPr marL="0" indent="0">
              <a:buNone/>
            </a:pPr>
            <a:endParaRPr lang="en-US" sz="1200" b="1" dirty="0" smtClean="0"/>
          </a:p>
          <a:p>
            <a:r>
              <a:rPr lang="en-US" sz="1200" b="1" dirty="0" smtClean="0"/>
              <a:t>Spinoffs, partnerships, other impacts:  </a:t>
            </a:r>
            <a:r>
              <a:rPr lang="en-US" sz="1200" dirty="0" smtClean="0"/>
              <a:t>This project is still growing. This summer we are starting a spin-off project with </a:t>
            </a:r>
            <a:r>
              <a:rPr lang="en-US" sz="1200" dirty="0" err="1" smtClean="0"/>
              <a:t>Montreat</a:t>
            </a:r>
            <a:r>
              <a:rPr lang="en-US" sz="1200" dirty="0" smtClean="0"/>
              <a:t> College to offer 6 one-week phenology monitoring science camps in the park for high school students.  </a:t>
            </a:r>
            <a:r>
              <a:rPr lang="en-US" sz="1200" dirty="0"/>
              <a:t> </a:t>
            </a:r>
            <a:r>
              <a:rPr lang="en-US" sz="1200" dirty="0" smtClean="0"/>
              <a:t>Monitoring will occur along the Appalachian Trail in the </a:t>
            </a:r>
            <a:r>
              <a:rPr lang="en-US" sz="1200" dirty="0" err="1" smtClean="0"/>
              <a:t>Smokies</a:t>
            </a:r>
            <a:r>
              <a:rPr lang="en-US" sz="1200" dirty="0" smtClean="0"/>
              <a:t> and is part of the National Phenology Networks AT Seasons monitoring study.</a:t>
            </a:r>
          </a:p>
          <a:p>
            <a:pPr marL="0" indent="0">
              <a:buNone/>
            </a:pPr>
            <a:endParaRPr lang="en-US" sz="1600" b="1" dirty="0" smtClean="0"/>
          </a:p>
          <a:p>
            <a:pPr>
              <a:buNone/>
            </a:pPr>
            <a:endParaRPr lang="en-US" sz="1600" dirty="0"/>
          </a:p>
        </p:txBody>
      </p:sp>
      <p:sp>
        <p:nvSpPr>
          <p:cNvPr id="2" name="TextBox 1"/>
          <p:cNvSpPr txBox="1"/>
          <p:nvPr/>
        </p:nvSpPr>
        <p:spPr>
          <a:xfrm>
            <a:off x="234048" y="3203907"/>
            <a:ext cx="2661551" cy="461665"/>
          </a:xfrm>
          <a:prstGeom prst="rect">
            <a:avLst/>
          </a:prstGeom>
          <a:noFill/>
        </p:spPr>
        <p:txBody>
          <a:bodyPr wrap="square" rtlCol="0">
            <a:spAutoFit/>
          </a:bodyPr>
          <a:lstStyle/>
          <a:p>
            <a:r>
              <a:rPr lang="en-US" sz="1200" dirty="0" smtClean="0"/>
              <a:t>Two girls measure a salamander during a phenology field trip.</a:t>
            </a:r>
            <a:endParaRPr lang="en-US" sz="1200" dirty="0"/>
          </a:p>
        </p:txBody>
      </p:sp>
      <p:sp>
        <p:nvSpPr>
          <p:cNvPr id="12" name="Rectangle 11"/>
          <p:cNvSpPr/>
          <p:nvPr/>
        </p:nvSpPr>
        <p:spPr>
          <a:xfrm>
            <a:off x="0" y="0"/>
            <a:ext cx="9169400" cy="1070219"/>
          </a:xfrm>
          <a:prstGeom prst="rect">
            <a:avLst/>
          </a:prstGeom>
          <a:solidFill>
            <a:schemeClr val="accent1">
              <a:lumMod val="75000"/>
            </a:schemeClr>
          </a:solidFill>
          <a:ln w="31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EtoSc1.png"/>
          <p:cNvPicPr>
            <a:picLocks noChangeAspect="1"/>
          </p:cNvPicPr>
          <p:nvPr/>
        </p:nvPicPr>
        <p:blipFill>
          <a:blip r:embed="rId3"/>
          <a:srcRect l="19588" t="19849" r="19537" b="34499"/>
          <a:stretch>
            <a:fillRect/>
          </a:stretch>
        </p:blipFill>
        <p:spPr>
          <a:xfrm>
            <a:off x="851" y="11521"/>
            <a:ext cx="1015149" cy="1065810"/>
          </a:xfrm>
          <a:prstGeom prst="rect">
            <a:avLst/>
          </a:prstGeom>
          <a:solidFill>
            <a:schemeClr val="tx1"/>
          </a:solidFill>
        </p:spPr>
      </p:pic>
      <p:sp>
        <p:nvSpPr>
          <p:cNvPr id="14" name="TextBox 13"/>
          <p:cNvSpPr txBox="1"/>
          <p:nvPr/>
        </p:nvSpPr>
        <p:spPr>
          <a:xfrm>
            <a:off x="1016000" y="37356"/>
            <a:ext cx="8128000" cy="1077218"/>
          </a:xfrm>
          <a:prstGeom prst="rect">
            <a:avLst/>
          </a:prstGeom>
          <a:noFill/>
        </p:spPr>
        <p:txBody>
          <a:bodyPr wrap="square" rtlCol="0">
            <a:spAutoFit/>
          </a:bodyPr>
          <a:lstStyle/>
          <a:p>
            <a:pPr algn="ctr"/>
            <a:r>
              <a:rPr lang="en-US" sz="2400" dirty="0">
                <a:solidFill>
                  <a:schemeClr val="bg1"/>
                </a:solidFill>
              </a:rPr>
              <a:t>Expansion of “Adopt-a-Phenology Plot” project in Great Smoky Mountains National Park.</a:t>
            </a:r>
          </a:p>
          <a:p>
            <a:pPr algn="ctr"/>
            <a:r>
              <a:rPr lang="en-US" sz="1600" i="1" dirty="0" smtClean="0">
                <a:solidFill>
                  <a:schemeClr val="bg1"/>
                </a:solidFill>
              </a:rPr>
              <a:t>A GPM</a:t>
            </a:r>
            <a:r>
              <a:rPr lang="en-US" sz="1600" i="1" dirty="0">
                <a:solidFill>
                  <a:schemeClr val="bg1"/>
                </a:solidFill>
              </a:rPr>
              <a:t>-Earth to Sky Collaborative </a:t>
            </a:r>
            <a:r>
              <a:rPr lang="en-US" sz="1600" i="1" dirty="0" smtClean="0">
                <a:solidFill>
                  <a:schemeClr val="bg1"/>
                </a:solidFill>
              </a:rPr>
              <a:t>Effort</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128059"/>
            <a:ext cx="2743200" cy="2057400"/>
          </a:xfrm>
          <a:prstGeom prst="rect">
            <a:avLst/>
          </a:prstGeom>
        </p:spPr>
      </p:pic>
      <p:sp>
        <p:nvSpPr>
          <p:cNvPr id="15" name="TextBox 14"/>
          <p:cNvSpPr txBox="1"/>
          <p:nvPr/>
        </p:nvSpPr>
        <p:spPr>
          <a:xfrm>
            <a:off x="449949" y="6211669"/>
            <a:ext cx="2661551" cy="646331"/>
          </a:xfrm>
          <a:prstGeom prst="rect">
            <a:avLst/>
          </a:prstGeom>
          <a:noFill/>
        </p:spPr>
        <p:txBody>
          <a:bodyPr wrap="square" rtlCol="0">
            <a:spAutoFit/>
          </a:bodyPr>
          <a:lstStyle/>
          <a:p>
            <a:r>
              <a:rPr lang="en-US" sz="1200" dirty="0" smtClean="0"/>
              <a:t>Students collect terrestrial invertebrates as part of a phenology monitoring field trip.</a:t>
            </a:r>
            <a:endParaRPr lang="en-US" sz="1200" dirty="0"/>
          </a:p>
        </p:txBody>
      </p:sp>
      <p:pic>
        <p:nvPicPr>
          <p:cNvPr id="2050" name="Picture 2" descr="H:\Purchase Knob\photos\Reynolds Middle_fall2013\leaf litter sifting_3x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699" y="3827497"/>
            <a:ext cx="1752601" cy="233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36050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356350"/>
            <a:ext cx="9144000" cy="50165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7"/>
          <p:cNvSpPr>
            <a:spLocks noGrp="1"/>
          </p:cNvSpPr>
          <p:nvPr>
            <p:ph idx="1"/>
          </p:nvPr>
        </p:nvSpPr>
        <p:spPr>
          <a:xfrm>
            <a:off x="3165241" y="1335390"/>
            <a:ext cx="5866703" cy="5061604"/>
          </a:xfrm>
          <a:ln w="3175" cmpd="sng">
            <a:noFill/>
          </a:ln>
        </p:spPr>
        <p:txBody>
          <a:bodyPr>
            <a:normAutofit fontScale="92500" lnSpcReduction="10000"/>
          </a:bodyPr>
          <a:lstStyle/>
          <a:p>
            <a:r>
              <a:rPr lang="en-US" sz="1600" b="1" dirty="0"/>
              <a:t>Status</a:t>
            </a:r>
            <a:r>
              <a:rPr lang="en-US" sz="1600" dirty="0"/>
              <a:t> </a:t>
            </a:r>
            <a:r>
              <a:rPr lang="en-US" sz="1600" dirty="0" smtClean="0"/>
              <a:t>(4/10/</a:t>
            </a:r>
            <a:r>
              <a:rPr lang="en-US" sz="1600" dirty="0"/>
              <a:t>14)</a:t>
            </a:r>
            <a:r>
              <a:rPr lang="en-US" sz="1600" b="1" i="1" dirty="0">
                <a:solidFill>
                  <a:schemeClr val="tx2"/>
                </a:solidFill>
              </a:rPr>
              <a:t>: </a:t>
            </a:r>
            <a:r>
              <a:rPr lang="en-US" sz="1600" b="1" i="1" dirty="0" smtClean="0">
                <a:solidFill>
                  <a:schemeClr val="tx2"/>
                </a:solidFill>
              </a:rPr>
              <a:t>Completed</a:t>
            </a:r>
            <a:endParaRPr lang="en-US" sz="1600" b="1" i="1" dirty="0">
              <a:solidFill>
                <a:schemeClr val="tx2"/>
              </a:solidFill>
            </a:endParaRPr>
          </a:p>
          <a:p>
            <a:r>
              <a:rPr lang="en-US" sz="1600" b="1" dirty="0"/>
              <a:t>Product: </a:t>
            </a:r>
            <a:r>
              <a:rPr lang="en-US" sz="1600" dirty="0"/>
              <a:t>R</a:t>
            </a:r>
            <a:r>
              <a:rPr lang="en-US" sz="1600" dirty="0" smtClean="0"/>
              <a:t>anger-led resource education program</a:t>
            </a:r>
            <a:endParaRPr lang="en-US" sz="1600" dirty="0"/>
          </a:p>
          <a:p>
            <a:r>
              <a:rPr lang="en-US" sz="1600" b="1" dirty="0"/>
              <a:t>Audience: </a:t>
            </a:r>
            <a:r>
              <a:rPr lang="en-US" sz="1600" dirty="0" smtClean="0"/>
              <a:t>Middle school to college level science students</a:t>
            </a:r>
            <a:endParaRPr lang="en-US" sz="1600" dirty="0"/>
          </a:p>
          <a:p>
            <a:r>
              <a:rPr lang="en-US" sz="1600" b="1" dirty="0"/>
              <a:t>Thematic Statement</a:t>
            </a:r>
            <a:r>
              <a:rPr lang="en-US" sz="1600" b="1" dirty="0" smtClean="0"/>
              <a:t>:</a:t>
            </a:r>
            <a:r>
              <a:rPr lang="en-US" sz="1600" dirty="0" smtClean="0"/>
              <a:t> Climate change and species competition are serious threats to the endangered Shenandoah salamander.</a:t>
            </a:r>
            <a:endParaRPr lang="en-US" sz="1600" b="1" dirty="0" smtClean="0"/>
          </a:p>
          <a:p>
            <a:r>
              <a:rPr lang="en-US" sz="1600" b="1" dirty="0" smtClean="0"/>
              <a:t>Measurable </a:t>
            </a:r>
            <a:r>
              <a:rPr lang="en-US" sz="1600" b="1" dirty="0"/>
              <a:t>Objectives: </a:t>
            </a:r>
            <a:r>
              <a:rPr lang="en-US" sz="1600" dirty="0" smtClean="0"/>
              <a:t>Students will be able to predict </a:t>
            </a:r>
            <a:r>
              <a:rPr lang="en-US" sz="1600" dirty="0"/>
              <a:t>the potential impact of climate change and species competition on the survival of the Shenandoah and red-backed salamanders and determine ways people can reduce contributions to climate change. </a:t>
            </a:r>
            <a:endParaRPr lang="en-US" sz="1600" dirty="0" smtClean="0"/>
          </a:p>
          <a:p>
            <a:r>
              <a:rPr lang="en-US" sz="1600" b="1" dirty="0" smtClean="0"/>
              <a:t>Technique</a:t>
            </a:r>
            <a:r>
              <a:rPr lang="en-US" sz="1600" dirty="0"/>
              <a:t>: </a:t>
            </a:r>
            <a:r>
              <a:rPr lang="en-US" sz="1600" dirty="0" smtClean="0"/>
              <a:t>Ranger-led program with inquiry-based activities </a:t>
            </a:r>
          </a:p>
          <a:p>
            <a:r>
              <a:rPr lang="en-US" sz="1600" b="1" dirty="0" smtClean="0"/>
              <a:t>Brief Description</a:t>
            </a:r>
            <a:r>
              <a:rPr lang="en-US" sz="1600" b="1" dirty="0"/>
              <a:t>:</a:t>
            </a:r>
            <a:r>
              <a:rPr lang="en-US" sz="1600" dirty="0"/>
              <a:t> Students conduct field research on the red-backed salamander to determine if climate change and competition for habitat are impacting the survival of </a:t>
            </a:r>
            <a:r>
              <a:rPr lang="en-US" sz="1600" dirty="0" smtClean="0"/>
              <a:t>the Shenandoah </a:t>
            </a:r>
            <a:r>
              <a:rPr lang="en-US" sz="1600" dirty="0"/>
              <a:t>and red-backed salamanders</a:t>
            </a:r>
            <a:r>
              <a:rPr lang="en-US" sz="1600" dirty="0" smtClean="0"/>
              <a:t>.</a:t>
            </a:r>
          </a:p>
          <a:p>
            <a:pPr marL="400050" lvl="1" indent="0">
              <a:buNone/>
            </a:pPr>
            <a:r>
              <a:rPr lang="en-US" sz="1400" dirty="0">
                <a:hlinkClick r:id="rId3"/>
              </a:rPr>
              <a:t>http://</a:t>
            </a:r>
            <a:r>
              <a:rPr lang="en-US" sz="1400" dirty="0" smtClean="0">
                <a:hlinkClick r:id="rId3"/>
              </a:rPr>
              <a:t>www.nps.gov/shen/forteachers/classrooms/shenandoah-salamander-and-climate-change.htm</a:t>
            </a:r>
            <a:r>
              <a:rPr lang="en-US" sz="1400" dirty="0" smtClean="0"/>
              <a:t> </a:t>
            </a:r>
            <a:endParaRPr lang="en-US" sz="1400" dirty="0"/>
          </a:p>
          <a:p>
            <a:r>
              <a:rPr lang="en-US" sz="1600" b="1" dirty="0" smtClean="0"/>
              <a:t>Timeline </a:t>
            </a:r>
            <a:r>
              <a:rPr lang="en-US" sz="1600" b="1" dirty="0"/>
              <a:t>to </a:t>
            </a:r>
            <a:r>
              <a:rPr lang="en-US" sz="1600" b="1" dirty="0" smtClean="0"/>
              <a:t>Complete: </a:t>
            </a:r>
            <a:r>
              <a:rPr lang="en-US" sz="1600" dirty="0" smtClean="0"/>
              <a:t>Project began June 2012. Program was field tested with students in spring 2013. Implemented in fall 2013. </a:t>
            </a:r>
            <a:endParaRPr lang="en-US" sz="1600" dirty="0"/>
          </a:p>
          <a:p>
            <a:r>
              <a:rPr lang="en-US" sz="1600" b="1" dirty="0"/>
              <a:t>NASA </a:t>
            </a:r>
            <a:r>
              <a:rPr lang="en-US" sz="1600" b="1" dirty="0" smtClean="0"/>
              <a:t>Resources</a:t>
            </a:r>
            <a:r>
              <a:rPr lang="en-US" sz="1600" b="1" dirty="0"/>
              <a:t> U</a:t>
            </a:r>
            <a:r>
              <a:rPr lang="en-US" sz="1600" b="1" dirty="0" smtClean="0"/>
              <a:t>sed: </a:t>
            </a:r>
          </a:p>
          <a:p>
            <a:pPr marL="400050" lvl="1" indent="0">
              <a:buNone/>
            </a:pPr>
            <a:r>
              <a:rPr lang="en-US" sz="1400" u="sng" dirty="0" smtClean="0">
                <a:hlinkClick r:id="rId4"/>
              </a:rPr>
              <a:t>http</a:t>
            </a:r>
            <a:r>
              <a:rPr lang="en-US" sz="1400" u="sng" dirty="0">
                <a:hlinkClick r:id="rId4"/>
              </a:rPr>
              <a:t>://climate.nasa.gov/</a:t>
            </a:r>
            <a:r>
              <a:rPr lang="en-US" sz="1400" dirty="0"/>
              <a:t> </a:t>
            </a:r>
          </a:p>
          <a:p>
            <a:pPr marL="400050" lvl="1" indent="0">
              <a:buNone/>
            </a:pPr>
            <a:r>
              <a:rPr lang="en-US" sz="1400" u="sng" dirty="0">
                <a:hlinkClick r:id="rId5"/>
              </a:rPr>
              <a:t>http://pmm.nasa.gov/science/climate-change</a:t>
            </a:r>
            <a:endParaRPr lang="en-US" sz="1400" dirty="0"/>
          </a:p>
          <a:p>
            <a:pPr marL="400050" lvl="1" indent="0">
              <a:buNone/>
            </a:pPr>
            <a:r>
              <a:rPr lang="en-US" sz="1400" u="sng" dirty="0">
                <a:hlinkClick r:id="rId6"/>
              </a:rPr>
              <a:t>http://climatekids.nasa.gov/</a:t>
            </a:r>
            <a:endParaRPr lang="en-US" sz="1400" dirty="0"/>
          </a:p>
          <a:p>
            <a:endParaRPr lang="en-US" sz="1600" dirty="0"/>
          </a:p>
        </p:txBody>
      </p:sp>
      <p:sp>
        <p:nvSpPr>
          <p:cNvPr id="10" name="Date Placeholder 9"/>
          <p:cNvSpPr>
            <a:spLocks noGrp="1"/>
          </p:cNvSpPr>
          <p:nvPr>
            <p:ph type="dt" sz="half" idx="10"/>
          </p:nvPr>
        </p:nvSpPr>
        <p:spPr>
          <a:xfrm>
            <a:off x="66233" y="6169852"/>
            <a:ext cx="3390900" cy="582199"/>
          </a:xfrm>
        </p:spPr>
        <p:txBody>
          <a:bodyPr anchor="t"/>
          <a:lstStyle/>
          <a:p>
            <a:r>
              <a:rPr lang="en-US" sz="1400" i="1" dirty="0" smtClean="0">
                <a:solidFill>
                  <a:srgbClr val="17375E"/>
                </a:solidFill>
              </a:rPr>
              <a:t>Supported by the </a:t>
            </a:r>
            <a:r>
              <a:rPr lang="en-US" sz="1400" i="1" dirty="0">
                <a:solidFill>
                  <a:srgbClr val="17375E"/>
                </a:solidFill>
              </a:rPr>
              <a:t>GPM mission: </a:t>
            </a:r>
            <a:r>
              <a:rPr lang="en-US" sz="1400" i="1" dirty="0">
                <a:solidFill>
                  <a:schemeClr val="accent4"/>
                </a:solidFill>
                <a:hlinkClick r:id="rId7"/>
              </a:rPr>
              <a:t>http://pmm.nasa.gov/</a:t>
            </a:r>
            <a:r>
              <a:rPr lang="en-US" sz="1400" i="1" dirty="0" smtClean="0">
                <a:solidFill>
                  <a:schemeClr val="accent4"/>
                </a:solidFill>
                <a:hlinkClick r:id="rId7"/>
              </a:rPr>
              <a:t>GPM</a:t>
            </a:r>
            <a:r>
              <a:rPr lang="en-US" sz="1400" i="1" dirty="0" smtClean="0">
                <a:solidFill>
                  <a:schemeClr val="accent4"/>
                </a:solidFill>
              </a:rPr>
              <a:t> </a:t>
            </a:r>
            <a:endParaRPr lang="en-US" sz="1400" i="1" dirty="0">
              <a:solidFill>
                <a:schemeClr val="accent4"/>
              </a:solidFill>
            </a:endParaRPr>
          </a:p>
        </p:txBody>
      </p:sp>
      <p:sp>
        <p:nvSpPr>
          <p:cNvPr id="11" name="Footer Placeholder 10"/>
          <p:cNvSpPr>
            <a:spLocks noGrp="1"/>
          </p:cNvSpPr>
          <p:nvPr>
            <p:ph type="ftr" sz="quarter" idx="11"/>
          </p:nvPr>
        </p:nvSpPr>
        <p:spPr>
          <a:xfrm>
            <a:off x="3165241" y="6383847"/>
            <a:ext cx="5728787" cy="368204"/>
          </a:xfrm>
        </p:spPr>
        <p:txBody>
          <a:bodyPr anchor="t"/>
          <a:lstStyle/>
          <a:p>
            <a:r>
              <a:rPr lang="en-US" i="1" dirty="0" smtClean="0">
                <a:solidFill>
                  <a:srgbClr val="073779"/>
                </a:solidFill>
              </a:rPr>
              <a:t>For more Information:   Tim </a:t>
            </a:r>
            <a:r>
              <a:rPr lang="en-US" i="1" dirty="0" err="1" smtClean="0">
                <a:solidFill>
                  <a:srgbClr val="073779"/>
                </a:solidFill>
              </a:rPr>
              <a:t>Taglauer</a:t>
            </a:r>
            <a:r>
              <a:rPr lang="en-US" i="1" dirty="0" smtClean="0">
                <a:solidFill>
                  <a:srgbClr val="073779"/>
                </a:solidFill>
              </a:rPr>
              <a:t> tim_taglauer@nps.gov</a:t>
            </a:r>
          </a:p>
        </p:txBody>
      </p:sp>
      <p:sp>
        <p:nvSpPr>
          <p:cNvPr id="14" name="Rectangle 13"/>
          <p:cNvSpPr/>
          <p:nvPr/>
        </p:nvSpPr>
        <p:spPr>
          <a:xfrm>
            <a:off x="0" y="0"/>
            <a:ext cx="9169400" cy="1070219"/>
          </a:xfrm>
          <a:prstGeom prst="rect">
            <a:avLst/>
          </a:prstGeom>
          <a:solidFill>
            <a:schemeClr val="accent1">
              <a:lumMod val="75000"/>
            </a:schemeClr>
          </a:solidFill>
          <a:ln w="31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EtoSc1.png"/>
          <p:cNvPicPr>
            <a:picLocks noChangeAspect="1"/>
          </p:cNvPicPr>
          <p:nvPr/>
        </p:nvPicPr>
        <p:blipFill>
          <a:blip r:embed="rId8"/>
          <a:srcRect l="19588" t="19849" r="19537" b="34499"/>
          <a:stretch>
            <a:fillRect/>
          </a:stretch>
        </p:blipFill>
        <p:spPr>
          <a:xfrm>
            <a:off x="851" y="11521"/>
            <a:ext cx="1015149" cy="1065810"/>
          </a:xfrm>
          <a:prstGeom prst="rect">
            <a:avLst/>
          </a:prstGeom>
          <a:solidFill>
            <a:schemeClr val="tx1"/>
          </a:solidFill>
        </p:spPr>
      </p:pic>
      <p:sp>
        <p:nvSpPr>
          <p:cNvPr id="13" name="TextBox 12"/>
          <p:cNvSpPr txBox="1"/>
          <p:nvPr/>
        </p:nvSpPr>
        <p:spPr>
          <a:xfrm>
            <a:off x="1016000" y="37356"/>
            <a:ext cx="8128000" cy="646331"/>
          </a:xfrm>
          <a:prstGeom prst="rect">
            <a:avLst/>
          </a:prstGeom>
          <a:noFill/>
        </p:spPr>
        <p:txBody>
          <a:bodyPr wrap="square" rtlCol="0">
            <a:spAutoFit/>
          </a:bodyPr>
          <a:lstStyle/>
          <a:p>
            <a:pPr algn="ctr"/>
            <a:r>
              <a:rPr lang="en-US" sz="2000" dirty="0">
                <a:solidFill>
                  <a:schemeClr val="bg1"/>
                </a:solidFill>
              </a:rPr>
              <a:t>Shenandoah Salamander: Climate Change Casualty or Survivor</a:t>
            </a:r>
            <a:r>
              <a:rPr lang="en-US" sz="2000" dirty="0" smtClean="0">
                <a:solidFill>
                  <a:schemeClr val="bg1"/>
                </a:solidFill>
              </a:rPr>
              <a:t>? </a:t>
            </a:r>
          </a:p>
          <a:p>
            <a:pPr algn="ctr"/>
            <a:r>
              <a:rPr lang="en-US" sz="1600" i="1" dirty="0" smtClean="0">
                <a:solidFill>
                  <a:schemeClr val="bg1"/>
                </a:solidFill>
              </a:rPr>
              <a:t>A GPM</a:t>
            </a:r>
            <a:r>
              <a:rPr lang="en-US" sz="1600" i="1" dirty="0">
                <a:solidFill>
                  <a:schemeClr val="bg1"/>
                </a:solidFill>
              </a:rPr>
              <a:t>-Earth to Sky Collaborative </a:t>
            </a:r>
            <a:r>
              <a:rPr lang="en-US" sz="1600" i="1" dirty="0" smtClean="0">
                <a:solidFill>
                  <a:schemeClr val="bg1"/>
                </a:solidFill>
              </a:rPr>
              <a:t>Effort</a:t>
            </a:r>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5810" y="3616604"/>
            <a:ext cx="2540730" cy="1905548"/>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810" y="1592580"/>
            <a:ext cx="2540730" cy="1693820"/>
          </a:xfrm>
          <a:prstGeom prst="rect">
            <a:avLst/>
          </a:prstGeom>
        </p:spPr>
      </p:pic>
    </p:spTree>
    <p:extLst>
      <p:ext uri="{BB962C8B-B14F-4D97-AF65-F5344CB8AC3E}">
        <p14:creationId xmlns:p14="http://schemas.microsoft.com/office/powerpoint/2010/main" val="353801766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356350"/>
            <a:ext cx="9144000" cy="50165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7"/>
          <p:cNvSpPr>
            <a:spLocks noGrp="1"/>
          </p:cNvSpPr>
          <p:nvPr>
            <p:ph idx="1"/>
          </p:nvPr>
        </p:nvSpPr>
        <p:spPr>
          <a:xfrm>
            <a:off x="3111500" y="1128059"/>
            <a:ext cx="5941780" cy="5061604"/>
          </a:xfrm>
          <a:ln w="3175" cmpd="sng">
            <a:noFill/>
          </a:ln>
        </p:spPr>
        <p:txBody>
          <a:bodyPr>
            <a:normAutofit fontScale="92500" lnSpcReduction="20000"/>
          </a:bodyPr>
          <a:lstStyle/>
          <a:p>
            <a:r>
              <a:rPr lang="en-US" sz="1600" b="1" dirty="0" smtClean="0"/>
              <a:t>Measurable Objective(s): </a:t>
            </a:r>
            <a:r>
              <a:rPr lang="en-US" sz="1600" dirty="0" smtClean="0"/>
              <a:t>120 students participated in the program in the first year. </a:t>
            </a:r>
          </a:p>
          <a:p>
            <a:pPr marL="0" indent="0">
              <a:buNone/>
            </a:pPr>
            <a:endParaRPr lang="en-US" sz="1200" dirty="0" smtClean="0"/>
          </a:p>
          <a:p>
            <a:r>
              <a:rPr lang="en-US" sz="1600" b="1" dirty="0" smtClean="0"/>
              <a:t>Evidence of Achieving Objectives:</a:t>
            </a:r>
            <a:r>
              <a:rPr lang="en-US" sz="1600" dirty="0" smtClean="0"/>
              <a:t> Teacher Feedback:</a:t>
            </a:r>
          </a:p>
          <a:p>
            <a:pPr marL="400050" lvl="1" indent="0">
              <a:buNone/>
            </a:pPr>
            <a:r>
              <a:rPr lang="en-US" sz="1400" dirty="0" smtClean="0"/>
              <a:t>“The program aligned with </a:t>
            </a:r>
            <a:r>
              <a:rPr lang="en-US" sz="1400" u="sng" dirty="0" smtClean="0"/>
              <a:t>all</a:t>
            </a:r>
            <a:r>
              <a:rPr lang="en-US" sz="1400" dirty="0" smtClean="0"/>
              <a:t> science levels (6</a:t>
            </a:r>
            <a:r>
              <a:rPr lang="en-US" sz="1400" baseline="30000" dirty="0" smtClean="0"/>
              <a:t>th</a:t>
            </a:r>
            <a:r>
              <a:rPr lang="en-US" sz="1400" dirty="0" smtClean="0"/>
              <a:t>-10</a:t>
            </a:r>
            <a:r>
              <a:rPr lang="en-US" sz="1400" baseline="30000" dirty="0" smtClean="0"/>
              <a:t>th</a:t>
            </a:r>
            <a:r>
              <a:rPr lang="en-US" sz="1400" dirty="0" smtClean="0"/>
              <a:t>) as it relates to the environment and collective action for caring for natural resources.”</a:t>
            </a:r>
          </a:p>
          <a:p>
            <a:pPr marL="0" indent="0">
              <a:buNone/>
            </a:pPr>
            <a:endParaRPr lang="en-US" sz="1200" b="1" dirty="0" smtClean="0"/>
          </a:p>
          <a:p>
            <a:r>
              <a:rPr lang="en-US" sz="1600" b="1" dirty="0" smtClean="0"/>
              <a:t>Evidence of Impact on Audience: </a:t>
            </a:r>
            <a:r>
              <a:rPr lang="en-US" sz="1600" dirty="0" smtClean="0"/>
              <a:t>Teacher Feedback:</a:t>
            </a:r>
          </a:p>
          <a:p>
            <a:pPr marL="400050" lvl="1" indent="0">
              <a:buNone/>
            </a:pPr>
            <a:r>
              <a:rPr lang="en-US" sz="1400" dirty="0" smtClean="0"/>
              <a:t>“Upon arrival back at school the students were buzzing about how cool [the program] was and what it might be like to become a ranger someday.”</a:t>
            </a:r>
            <a:endParaRPr lang="en-US" sz="1400" dirty="0"/>
          </a:p>
          <a:p>
            <a:pPr marL="0" indent="0">
              <a:buNone/>
            </a:pPr>
            <a:endParaRPr lang="en-US" sz="1200" dirty="0" smtClean="0"/>
          </a:p>
          <a:p>
            <a:r>
              <a:rPr lang="en-US" sz="1600" b="1" dirty="0" smtClean="0"/>
              <a:t>Unintended impacts: </a:t>
            </a:r>
            <a:r>
              <a:rPr lang="en-US" sz="1600" dirty="0" smtClean="0"/>
              <a:t>The </a:t>
            </a:r>
            <a:r>
              <a:rPr lang="en-US" sz="1600" dirty="0"/>
              <a:t>original intended audience was middle and high school environmental science students. </a:t>
            </a:r>
            <a:r>
              <a:rPr lang="en-US" sz="1600" dirty="0" smtClean="0"/>
              <a:t>We </a:t>
            </a:r>
            <a:r>
              <a:rPr lang="en-US" sz="1600" dirty="0"/>
              <a:t>discovered the program was also effective for students with learning disabilities and college level students. </a:t>
            </a:r>
            <a:endParaRPr lang="en-US" sz="1600" b="1" dirty="0" smtClean="0"/>
          </a:p>
          <a:p>
            <a:pPr marL="0" indent="0">
              <a:buNone/>
            </a:pPr>
            <a:endParaRPr lang="en-US" sz="1200" b="1" dirty="0" smtClean="0"/>
          </a:p>
          <a:p>
            <a:r>
              <a:rPr lang="en-US" sz="1600" b="1" dirty="0" smtClean="0"/>
              <a:t>Anecdotes (stories) about impact on individuals: </a:t>
            </a:r>
            <a:r>
              <a:rPr lang="en-US" sz="1600" dirty="0"/>
              <a:t>In </a:t>
            </a:r>
            <a:r>
              <a:rPr lang="en-US" sz="1600" dirty="0" smtClean="0"/>
              <a:t>the concluding discussions at the end of the programs, students </a:t>
            </a:r>
            <a:r>
              <a:rPr lang="en-US" sz="1600" dirty="0"/>
              <a:t>analyzed their personal choices of energy </a:t>
            </a:r>
            <a:r>
              <a:rPr lang="en-US" sz="1600" dirty="0" smtClean="0"/>
              <a:t>use and </a:t>
            </a:r>
            <a:r>
              <a:rPr lang="en-US" sz="1600" dirty="0"/>
              <a:t>then recognized that they could help reduce climate change by changing individual behaviors.</a:t>
            </a:r>
            <a:endParaRPr lang="en-US" sz="1600" dirty="0" smtClean="0"/>
          </a:p>
          <a:p>
            <a:pPr marL="0" indent="0">
              <a:buNone/>
            </a:pPr>
            <a:endParaRPr lang="en-US" sz="1200" b="1" dirty="0" smtClean="0"/>
          </a:p>
          <a:p>
            <a:r>
              <a:rPr lang="en-US" sz="1600" b="1" dirty="0" smtClean="0"/>
              <a:t>Spinoffs, partnerships, other impacts: </a:t>
            </a:r>
            <a:r>
              <a:rPr lang="en-US" sz="1600" dirty="0" smtClean="0"/>
              <a:t>Presented sessions at Virginia Environmental Education Conferences. The Shenandoah National </a:t>
            </a:r>
            <a:r>
              <a:rPr lang="en-US" sz="1600" dirty="0"/>
              <a:t>P</a:t>
            </a:r>
            <a:r>
              <a:rPr lang="en-US" sz="1600" dirty="0" smtClean="0"/>
              <a:t>ark Trust funded the creation of a companion climate change/salamander classroom outreach program for 4</a:t>
            </a:r>
            <a:r>
              <a:rPr lang="en-US" sz="1600" baseline="30000" dirty="0" smtClean="0"/>
              <a:t>th</a:t>
            </a:r>
            <a:r>
              <a:rPr lang="en-US" sz="1600" dirty="0" smtClean="0"/>
              <a:t> grade.</a:t>
            </a:r>
          </a:p>
          <a:p>
            <a:pPr marL="0" indent="0">
              <a:buNone/>
            </a:pPr>
            <a:endParaRPr lang="en-US" sz="1600" b="1" dirty="0" smtClean="0"/>
          </a:p>
          <a:p>
            <a:pPr>
              <a:buNone/>
            </a:pPr>
            <a:endParaRPr lang="en-US" sz="1600" dirty="0"/>
          </a:p>
        </p:txBody>
      </p:sp>
      <p:sp>
        <p:nvSpPr>
          <p:cNvPr id="11" name="Footer Placeholder 10"/>
          <p:cNvSpPr>
            <a:spLocks noGrp="1"/>
          </p:cNvSpPr>
          <p:nvPr>
            <p:ph type="ftr" sz="quarter" idx="11"/>
          </p:nvPr>
        </p:nvSpPr>
        <p:spPr>
          <a:xfrm>
            <a:off x="2857500" y="6239510"/>
            <a:ext cx="5551595" cy="356870"/>
          </a:xfrm>
        </p:spPr>
        <p:txBody>
          <a:bodyPr anchor="t"/>
          <a:lstStyle/>
          <a:p>
            <a:r>
              <a:rPr lang="en-US" i="1" dirty="0">
                <a:solidFill>
                  <a:srgbClr val="073779"/>
                </a:solidFill>
              </a:rPr>
              <a:t>For more Information:   Tim </a:t>
            </a:r>
            <a:r>
              <a:rPr lang="en-US" i="1" dirty="0" err="1">
                <a:solidFill>
                  <a:srgbClr val="073779"/>
                </a:solidFill>
              </a:rPr>
              <a:t>Taglauer</a:t>
            </a:r>
            <a:r>
              <a:rPr lang="en-US" i="1" dirty="0">
                <a:solidFill>
                  <a:srgbClr val="073779"/>
                </a:solidFill>
              </a:rPr>
              <a:t> tim_taglauer@nps.gov</a:t>
            </a:r>
          </a:p>
          <a:p>
            <a:pPr algn="l"/>
            <a:endParaRPr lang="en-US" i="1" dirty="0">
              <a:solidFill>
                <a:srgbClr val="073779"/>
              </a:solidFill>
            </a:endParaRPr>
          </a:p>
        </p:txBody>
      </p:sp>
      <p:sp>
        <p:nvSpPr>
          <p:cNvPr id="12" name="Rectangle 11"/>
          <p:cNvSpPr/>
          <p:nvPr/>
        </p:nvSpPr>
        <p:spPr>
          <a:xfrm>
            <a:off x="0" y="0"/>
            <a:ext cx="9169400" cy="1070219"/>
          </a:xfrm>
          <a:prstGeom prst="rect">
            <a:avLst/>
          </a:prstGeom>
          <a:solidFill>
            <a:schemeClr val="accent1">
              <a:lumMod val="75000"/>
            </a:schemeClr>
          </a:solidFill>
          <a:ln w="31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EtoSc1.png"/>
          <p:cNvPicPr>
            <a:picLocks noChangeAspect="1"/>
          </p:cNvPicPr>
          <p:nvPr/>
        </p:nvPicPr>
        <p:blipFill>
          <a:blip r:embed="rId3"/>
          <a:srcRect l="19588" t="19849" r="19537" b="34499"/>
          <a:stretch>
            <a:fillRect/>
          </a:stretch>
        </p:blipFill>
        <p:spPr>
          <a:xfrm>
            <a:off x="851" y="11521"/>
            <a:ext cx="1015149" cy="1065810"/>
          </a:xfrm>
          <a:prstGeom prst="rect">
            <a:avLst/>
          </a:prstGeom>
          <a:solidFill>
            <a:schemeClr val="tx1"/>
          </a:solidFill>
        </p:spPr>
      </p:pic>
      <p:sp>
        <p:nvSpPr>
          <p:cNvPr id="14" name="TextBox 13"/>
          <p:cNvSpPr txBox="1"/>
          <p:nvPr/>
        </p:nvSpPr>
        <p:spPr>
          <a:xfrm>
            <a:off x="1016000" y="37356"/>
            <a:ext cx="8128000" cy="646331"/>
          </a:xfrm>
          <a:prstGeom prst="rect">
            <a:avLst/>
          </a:prstGeom>
          <a:noFill/>
        </p:spPr>
        <p:txBody>
          <a:bodyPr wrap="square" rtlCol="0">
            <a:spAutoFit/>
          </a:bodyPr>
          <a:lstStyle/>
          <a:p>
            <a:pPr algn="ctr"/>
            <a:r>
              <a:rPr lang="en-US" sz="2000" dirty="0">
                <a:solidFill>
                  <a:schemeClr val="bg1"/>
                </a:solidFill>
              </a:rPr>
              <a:t>Shenandoah Salamander: Climate Change Casualty or Survivor? </a:t>
            </a:r>
          </a:p>
          <a:p>
            <a:pPr algn="ctr"/>
            <a:r>
              <a:rPr lang="en-US" sz="1600" i="1" dirty="0" smtClean="0">
                <a:solidFill>
                  <a:schemeClr val="bg1"/>
                </a:solidFill>
              </a:rPr>
              <a:t>A GPM</a:t>
            </a:r>
            <a:r>
              <a:rPr lang="en-US" sz="1600" i="1" dirty="0">
                <a:solidFill>
                  <a:schemeClr val="bg1"/>
                </a:solidFill>
              </a:rPr>
              <a:t>-Earth to Sky Collaborative </a:t>
            </a:r>
            <a:r>
              <a:rPr lang="en-US" sz="1600" i="1" dirty="0" smtClean="0">
                <a:solidFill>
                  <a:schemeClr val="bg1"/>
                </a:solidFill>
              </a:rPr>
              <a:t>Effort</a:t>
            </a:r>
          </a:p>
        </p:txBody>
      </p:sp>
      <p:sp>
        <p:nvSpPr>
          <p:cNvPr id="15" name="Date Placeholder 9"/>
          <p:cNvSpPr>
            <a:spLocks noGrp="1"/>
          </p:cNvSpPr>
          <p:nvPr>
            <p:ph type="dt" sz="half" idx="10"/>
          </p:nvPr>
        </p:nvSpPr>
        <p:spPr>
          <a:xfrm>
            <a:off x="166795" y="6243955"/>
            <a:ext cx="3390900" cy="582199"/>
          </a:xfrm>
        </p:spPr>
        <p:txBody>
          <a:bodyPr anchor="t"/>
          <a:lstStyle/>
          <a:p>
            <a:r>
              <a:rPr lang="en-US" i="1" dirty="0" smtClean="0">
                <a:solidFill>
                  <a:schemeClr val="accent1">
                    <a:lumMod val="75000"/>
                  </a:schemeClr>
                </a:solidFill>
              </a:rPr>
              <a:t>Supported by the </a:t>
            </a:r>
            <a:r>
              <a:rPr lang="en-US" i="1" dirty="0">
                <a:solidFill>
                  <a:schemeClr val="accent1">
                    <a:lumMod val="75000"/>
                  </a:schemeClr>
                </a:solidFill>
              </a:rPr>
              <a:t>GPM mission: </a:t>
            </a:r>
            <a:r>
              <a:rPr lang="en-US" i="1" dirty="0">
                <a:solidFill>
                  <a:srgbClr val="EB6615"/>
                </a:solidFill>
                <a:hlinkClick r:id="rId4"/>
              </a:rPr>
              <a:t>http://pmm.nasa.gov/</a:t>
            </a:r>
            <a:r>
              <a:rPr lang="en-US" i="1" dirty="0" smtClean="0">
                <a:solidFill>
                  <a:srgbClr val="EB6615"/>
                </a:solidFill>
                <a:hlinkClick r:id="rId4"/>
              </a:rPr>
              <a:t>GPM</a:t>
            </a:r>
            <a:r>
              <a:rPr lang="en-US" i="1" dirty="0" smtClean="0">
                <a:solidFill>
                  <a:srgbClr val="EB6615"/>
                </a:solidFill>
              </a:rPr>
              <a:t> </a:t>
            </a:r>
            <a:endParaRPr lang="en-US" i="1" dirty="0">
              <a:solidFill>
                <a:srgbClr val="EB6615"/>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922" y="1451608"/>
            <a:ext cx="2627325" cy="1744981"/>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922" y="3543300"/>
            <a:ext cx="1639748" cy="2468880"/>
          </a:xfrm>
          <a:prstGeom prst="rect">
            <a:avLst/>
          </a:prstGeom>
        </p:spPr>
      </p:pic>
    </p:spTree>
    <p:extLst>
      <p:ext uri="{BB962C8B-B14F-4D97-AF65-F5344CB8AC3E}">
        <p14:creationId xmlns:p14="http://schemas.microsoft.com/office/powerpoint/2010/main" val="318276388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4" y="0"/>
            <a:ext cx="9141192" cy="6858000"/>
          </a:xfrm>
          <a:prstGeom prst="rect">
            <a:avLst/>
          </a:prstGeom>
        </p:spPr>
      </p:pic>
    </p:spTree>
    <p:extLst>
      <p:ext uri="{BB962C8B-B14F-4D97-AF65-F5344CB8AC3E}">
        <p14:creationId xmlns:p14="http://schemas.microsoft.com/office/powerpoint/2010/main" val="107829488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70013"/>
            <a:ext cx="9143999" cy="1200329"/>
          </a:xfrm>
          <a:prstGeom prst="rect">
            <a:avLst/>
          </a:prstGeom>
          <a:noFill/>
        </p:spPr>
        <p:txBody>
          <a:bodyPr wrap="square" rtlCol="0">
            <a:spAutoFit/>
          </a:bodyPr>
          <a:lstStyle/>
          <a:p>
            <a:pPr algn="ctr"/>
            <a:r>
              <a:rPr lang="en-US" sz="3600" b="1" dirty="0" smtClean="0"/>
              <a:t>Looking for a new cohort of ETS-GPM Interpreters!</a:t>
            </a:r>
            <a:endParaRPr lang="en-US" sz="3600" b="1" dirty="0"/>
          </a:p>
        </p:txBody>
      </p:sp>
      <p:sp>
        <p:nvSpPr>
          <p:cNvPr id="3" name="Rectangle 2"/>
          <p:cNvSpPr/>
          <p:nvPr/>
        </p:nvSpPr>
        <p:spPr>
          <a:xfrm>
            <a:off x="1600200" y="1821980"/>
            <a:ext cx="7396244" cy="4247317"/>
          </a:xfrm>
          <a:prstGeom prst="rect">
            <a:avLst/>
          </a:prstGeom>
        </p:spPr>
        <p:txBody>
          <a:bodyPr wrap="square">
            <a:spAutoFit/>
          </a:bodyPr>
          <a:lstStyle/>
          <a:p>
            <a:pPr marL="342900" indent="-342900">
              <a:buFont typeface="Arial"/>
              <a:buChar char="•"/>
            </a:pPr>
            <a:r>
              <a:rPr lang="en-US" dirty="0"/>
              <a:t>A</a:t>
            </a:r>
            <a:r>
              <a:rPr lang="en-US" dirty="0" smtClean="0"/>
              <a:t>pply </a:t>
            </a:r>
            <a:r>
              <a:rPr lang="en-US" dirty="0"/>
              <a:t>to GPM for one of </a:t>
            </a:r>
            <a:r>
              <a:rPr lang="en-US" dirty="0" smtClean="0"/>
              <a:t>the </a:t>
            </a:r>
            <a:r>
              <a:rPr lang="en-US" dirty="0"/>
              <a:t>mini-grants (up to $</a:t>
            </a:r>
            <a:r>
              <a:rPr lang="en-US" dirty="0" smtClean="0"/>
              <a:t>2,500) to </a:t>
            </a:r>
            <a:r>
              <a:rPr lang="en-US" dirty="0"/>
              <a:t>develop and implement a project that is related to </a:t>
            </a:r>
            <a:r>
              <a:rPr lang="en-US" dirty="0" smtClean="0"/>
              <a:t>one or more of GPM’s </a:t>
            </a:r>
            <a:r>
              <a:rPr lang="en-US" dirty="0"/>
              <a:t>key science </a:t>
            </a:r>
            <a:r>
              <a:rPr lang="en-US" dirty="0" smtClean="0"/>
              <a:t>themes: </a:t>
            </a:r>
            <a:r>
              <a:rPr lang="en-US" dirty="0"/>
              <a:t>Water Cycle, Weather and Climate, Technology and Instrumentation, and Societal Applications. </a:t>
            </a:r>
            <a:endParaRPr lang="en-US" dirty="0" smtClean="0"/>
          </a:p>
          <a:p>
            <a:endParaRPr lang="en-US" dirty="0" smtClean="0"/>
          </a:p>
          <a:p>
            <a:pPr marL="342900" indent="-342900">
              <a:buFont typeface="Arial"/>
              <a:buChar char="•"/>
            </a:pPr>
            <a:r>
              <a:rPr lang="en-US" dirty="0" smtClean="0"/>
              <a:t>Application form posted at </a:t>
            </a:r>
            <a:r>
              <a:rPr lang="en-US" dirty="0" smtClean="0">
                <a:hlinkClick r:id="rId2"/>
              </a:rPr>
              <a:t>www.earthtosky.gov</a:t>
            </a:r>
            <a:r>
              <a:rPr lang="en-US" dirty="0" smtClean="0"/>
              <a:t> and </a:t>
            </a:r>
            <a:r>
              <a:rPr lang="en-US" dirty="0" err="1" smtClean="0"/>
              <a:t>at</a:t>
            </a:r>
            <a:r>
              <a:rPr lang="en-US" u="sng" dirty="0" err="1" smtClean="0">
                <a:hlinkClick r:id="rId3"/>
              </a:rPr>
              <a:t>http</a:t>
            </a:r>
            <a:r>
              <a:rPr lang="en-US" u="sng" dirty="0">
                <a:hlinkClick r:id="rId3"/>
              </a:rPr>
              <a:t>://pmm.nasa.gov/education/</a:t>
            </a:r>
            <a:r>
              <a:rPr lang="en-US" u="sng" dirty="0" smtClean="0">
                <a:hlinkClick r:id="rId3"/>
              </a:rPr>
              <a:t>earthtosky</a:t>
            </a:r>
            <a:endParaRPr lang="en-US" u="sng" dirty="0" smtClean="0"/>
          </a:p>
          <a:p>
            <a:endParaRPr lang="en-US" dirty="0" smtClean="0"/>
          </a:p>
          <a:p>
            <a:pPr marL="342900" indent="-342900">
              <a:buFont typeface="Arial"/>
              <a:buChar char="•"/>
            </a:pPr>
            <a:r>
              <a:rPr lang="en-US" dirty="0" smtClean="0"/>
              <a:t>E-mail your application to </a:t>
            </a:r>
            <a:r>
              <a:rPr lang="en-US" dirty="0" smtClean="0">
                <a:hlinkClick r:id="rId4"/>
              </a:rPr>
              <a:t>dorian.w.janney@nasa.gov</a:t>
            </a:r>
            <a:endParaRPr lang="en-US" dirty="0" smtClean="0"/>
          </a:p>
          <a:p>
            <a:pPr marL="342900" indent="-342900">
              <a:buFont typeface="Arial"/>
              <a:buChar char="•"/>
            </a:pPr>
            <a:endParaRPr lang="en-US" dirty="0"/>
          </a:p>
          <a:p>
            <a:pPr marL="342900" indent="-342900">
              <a:buFont typeface="Arial"/>
              <a:buChar char="•"/>
            </a:pPr>
            <a:r>
              <a:rPr lang="en-US" dirty="0" smtClean="0"/>
              <a:t>All </a:t>
            </a:r>
            <a:r>
              <a:rPr lang="en-US" dirty="0"/>
              <a:t>applications must be </a:t>
            </a:r>
            <a:r>
              <a:rPr lang="en-US" b="1" dirty="0"/>
              <a:t>received by COB on June 13th, 2014</a:t>
            </a:r>
            <a:r>
              <a:rPr lang="en-US" dirty="0"/>
              <a:t>. We will use a competitive process to select the mini-grant awardees, and will notify you either way by July 5, 2014. </a:t>
            </a:r>
            <a:endParaRPr lang="en-US" dirty="0" smtClean="0"/>
          </a:p>
          <a:p>
            <a:endParaRPr lang="en-US" dirty="0"/>
          </a:p>
          <a:p>
            <a:pPr marL="342900" indent="-342900">
              <a:buFont typeface="Arial"/>
              <a:buChar char="•"/>
            </a:pPr>
            <a:r>
              <a:rPr lang="en-US" dirty="0" smtClean="0"/>
              <a:t>Questions: </a:t>
            </a:r>
            <a:r>
              <a:rPr lang="en-US" dirty="0" err="1" smtClean="0"/>
              <a:t>dorian.w.janney@nasa.gov</a:t>
            </a:r>
            <a:endParaRPr lang="en-US" dirty="0"/>
          </a:p>
        </p:txBody>
      </p:sp>
      <p:pic>
        <p:nvPicPr>
          <p:cNvPr id="5" name="Picture 4" descr="LS01948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504816">
            <a:off x="237160" y="905292"/>
            <a:ext cx="2036770" cy="1404257"/>
          </a:xfrm>
          <a:prstGeom prst="rect">
            <a:avLst/>
          </a:prstGeom>
        </p:spPr>
      </p:pic>
    </p:spTree>
    <p:extLst>
      <p:ext uri="{BB962C8B-B14F-4D97-AF65-F5344CB8AC3E}">
        <p14:creationId xmlns:p14="http://schemas.microsoft.com/office/powerpoint/2010/main" val="243835520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TS_minigrant_application201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2318" y="0"/>
            <a:ext cx="5299364" cy="6858000"/>
          </a:xfrm>
          <a:prstGeom prst="rect">
            <a:avLst/>
          </a:prstGeom>
          <a:solidFill>
            <a:schemeClr val="bg1"/>
          </a:solidFill>
        </p:spPr>
      </p:pic>
    </p:spTree>
    <p:extLst>
      <p:ext uri="{BB962C8B-B14F-4D97-AF65-F5344CB8AC3E}">
        <p14:creationId xmlns:p14="http://schemas.microsoft.com/office/powerpoint/2010/main" val="249982614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Picture2.jpg"/>
          <p:cNvPicPr>
            <a:picLocks noChangeAspect="1"/>
          </p:cNvPicPr>
          <p:nvPr/>
        </p:nvPicPr>
        <p:blipFill>
          <a:blip r:embed="rId3"/>
          <a:srcRect/>
          <a:stretch>
            <a:fillRect/>
          </a:stretch>
        </p:blipFill>
        <p:spPr bwMode="auto">
          <a:xfrm>
            <a:off x="6350" y="0"/>
            <a:ext cx="9131300" cy="6858000"/>
          </a:xfrm>
          <a:prstGeom prst="rect">
            <a:avLst/>
          </a:prstGeom>
          <a:noFill/>
          <a:ln w="9525">
            <a:noFill/>
            <a:miter lim="800000"/>
            <a:headEnd/>
            <a:tailEnd/>
          </a:ln>
        </p:spPr>
      </p:pic>
      <p:sp>
        <p:nvSpPr>
          <p:cNvPr id="14338" name="Title 3"/>
          <p:cNvSpPr>
            <a:spLocks noGrp="1"/>
          </p:cNvSpPr>
          <p:nvPr>
            <p:ph type="ctrTitle"/>
          </p:nvPr>
        </p:nvSpPr>
        <p:spPr>
          <a:xfrm>
            <a:off x="1484313" y="436563"/>
            <a:ext cx="6561137" cy="890587"/>
          </a:xfrm>
        </p:spPr>
        <p:txBody>
          <a:bodyPr>
            <a:normAutofit fontScale="90000"/>
          </a:bodyPr>
          <a:lstStyle/>
          <a:p>
            <a:pPr eaLnBrk="1" hangingPunct="1">
              <a:defRPr/>
            </a:pPr>
            <a:r>
              <a:rPr lang="en-US" sz="3200" dirty="0">
                <a:solidFill>
                  <a:schemeClr val="accent3"/>
                </a:solidFill>
              </a:rPr>
              <a:t>Global Precipitation Measurement (GPM) Mission</a:t>
            </a:r>
            <a:endParaRPr lang="en-US" sz="3100" dirty="0">
              <a:solidFill>
                <a:schemeClr val="accent3"/>
              </a:solidFill>
              <a:latin typeface="Arial" charset="0"/>
            </a:endParaRPr>
          </a:p>
        </p:txBody>
      </p:sp>
      <p:sp>
        <p:nvSpPr>
          <p:cNvPr id="26627" name="Subtitle 4"/>
          <p:cNvSpPr>
            <a:spLocks noGrp="1"/>
          </p:cNvSpPr>
          <p:nvPr>
            <p:ph type="subTitle" sz="quarter" idx="1"/>
          </p:nvPr>
        </p:nvSpPr>
        <p:spPr>
          <a:xfrm>
            <a:off x="5400148" y="2117725"/>
            <a:ext cx="3560097" cy="4418013"/>
          </a:xfrm>
        </p:spPr>
        <p:txBody>
          <a:bodyPr>
            <a:normAutofit/>
          </a:bodyPr>
          <a:lstStyle/>
          <a:p>
            <a:pPr algn="l" eaLnBrk="1" hangingPunct="1"/>
            <a:endParaRPr lang="en-US" sz="2000" b="1" dirty="0">
              <a:solidFill>
                <a:schemeClr val="accent3"/>
              </a:solidFill>
              <a:latin typeface="+mj-lt"/>
            </a:endParaRPr>
          </a:p>
          <a:p>
            <a:pPr algn="l" eaLnBrk="1" hangingPunct="1"/>
            <a:endParaRPr lang="en-US" sz="2000" b="1" dirty="0">
              <a:solidFill>
                <a:schemeClr val="accent3"/>
              </a:solidFill>
              <a:latin typeface="+mj-lt"/>
            </a:endParaRPr>
          </a:p>
          <a:p>
            <a:pPr algn="l" eaLnBrk="1" hangingPunct="1"/>
            <a:r>
              <a:rPr lang="en-US" sz="2000" dirty="0" smtClean="0">
                <a:solidFill>
                  <a:schemeClr val="accent3"/>
                </a:solidFill>
                <a:latin typeface="+mj-lt"/>
              </a:rPr>
              <a:t>Dorian Janney</a:t>
            </a:r>
          </a:p>
          <a:p>
            <a:pPr algn="l" eaLnBrk="1" hangingPunct="1"/>
            <a:r>
              <a:rPr lang="en-US" sz="2000" dirty="0" smtClean="0">
                <a:solidFill>
                  <a:schemeClr val="accent3"/>
                </a:solidFill>
                <a:latin typeface="+mj-lt"/>
              </a:rPr>
              <a:t>GPM Education Specialist</a:t>
            </a:r>
          </a:p>
          <a:p>
            <a:pPr algn="l" eaLnBrk="1" hangingPunct="1"/>
            <a:r>
              <a:rPr lang="en-US" sz="2000" dirty="0" err="1" smtClean="0">
                <a:solidFill>
                  <a:schemeClr val="accent3"/>
                </a:solidFill>
                <a:latin typeface="+mj-lt"/>
              </a:rPr>
              <a:t>Dorian.W.Janney@nasa.gov</a:t>
            </a:r>
            <a:endParaRPr lang="en-US" sz="2000" dirty="0">
              <a:solidFill>
                <a:schemeClr val="accent3"/>
              </a:solidFill>
              <a:latin typeface="+mj-lt"/>
            </a:endParaRPr>
          </a:p>
          <a:p>
            <a:pPr algn="l" eaLnBrk="1" hangingPunct="1"/>
            <a:endParaRPr lang="en-US" sz="2000" i="1" dirty="0">
              <a:solidFill>
                <a:schemeClr val="accent3"/>
              </a:solidFill>
              <a:latin typeface="+mj-lt"/>
            </a:endParaRPr>
          </a:p>
          <a:p>
            <a:pPr eaLnBrk="1" hangingPunct="1"/>
            <a:r>
              <a:rPr lang="en-US" sz="2800" i="1" dirty="0" smtClean="0">
                <a:solidFill>
                  <a:schemeClr val="accent3"/>
                </a:solidFill>
                <a:latin typeface="+mj-lt"/>
              </a:rPr>
              <a:t>ETS-GPM webinar</a:t>
            </a:r>
          </a:p>
          <a:p>
            <a:pPr eaLnBrk="1" hangingPunct="1"/>
            <a:r>
              <a:rPr lang="en-US" sz="2800" i="1" dirty="0" smtClean="0">
                <a:solidFill>
                  <a:schemeClr val="accent3"/>
                </a:solidFill>
                <a:latin typeface="+mj-lt"/>
              </a:rPr>
              <a:t>May 20, 2014</a:t>
            </a:r>
            <a:endParaRPr lang="en-US" sz="2800" i="1" dirty="0">
              <a:solidFill>
                <a:schemeClr val="accent3"/>
              </a:solidFill>
              <a:latin typeface="+mj-lt"/>
            </a:endParaRPr>
          </a:p>
          <a:p>
            <a:pPr algn="l" eaLnBrk="1" hangingPunct="1"/>
            <a:endParaRPr lang="en-US" sz="2000" i="1" dirty="0">
              <a:solidFill>
                <a:schemeClr val="accent3"/>
              </a:solidFill>
              <a:latin typeface="+mj-lt"/>
            </a:endParaRPr>
          </a:p>
          <a:p>
            <a:pPr algn="l" eaLnBrk="1" hangingPunct="1"/>
            <a:endParaRPr lang="en-US" sz="2000" i="1" dirty="0">
              <a:solidFill>
                <a:schemeClr val="accent3"/>
              </a:solidFill>
              <a:latin typeface="+mj-lt"/>
            </a:endParaRPr>
          </a:p>
          <a:p>
            <a:pPr algn="l" eaLnBrk="1" hangingPunct="1"/>
            <a:endParaRPr lang="en-US" sz="2000" b="1" i="1" u="sng" dirty="0">
              <a:solidFill>
                <a:schemeClr val="accent3"/>
              </a:solidFill>
              <a:latin typeface="+mj-lt"/>
            </a:endParaRPr>
          </a:p>
          <a:p>
            <a:pPr algn="l" eaLnBrk="1" hangingPunct="1"/>
            <a:endParaRPr lang="en-US" sz="2000" i="1" dirty="0">
              <a:solidFill>
                <a:schemeClr val="accent3"/>
              </a:solidFill>
              <a:latin typeface="+mj-lt"/>
            </a:endParaRPr>
          </a:p>
        </p:txBody>
      </p:sp>
    </p:spTree>
    <p:extLst>
      <p:ext uri="{BB962C8B-B14F-4D97-AF65-F5344CB8AC3E}">
        <p14:creationId xmlns:p14="http://schemas.microsoft.com/office/powerpoint/2010/main" val="114356313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Slide Number Placeholder 3"/>
          <p:cNvSpPr>
            <a:spLocks noGrp="1"/>
          </p:cNvSpPr>
          <p:nvPr>
            <p:ph type="sldNum" sz="quarter" idx="4294967295"/>
          </p:nvPr>
        </p:nvSpPr>
        <p:spPr bwMode="auto">
          <a:xfrm>
            <a:off x="7521575" y="5476875"/>
            <a:ext cx="1482725" cy="850900"/>
          </a:xfrm>
          <a:prstGeom prst="rect">
            <a:avLst/>
          </a:prstGeom>
          <a:noFill/>
          <a:ln>
            <a:miter lim="800000"/>
            <a:headEnd/>
            <a:tailEnd/>
          </a:ln>
        </p:spPr>
        <p:txBody>
          <a:bodyPr/>
          <a:lstStyle/>
          <a:p>
            <a:pPr eaLnBrk="0" hangingPunct="0"/>
            <a:fld id="{0824F4C7-C80E-424A-9CE0-CE16D921CA07}" type="slidenum">
              <a:rPr lang="en-US"/>
              <a:pPr eaLnBrk="0" hangingPunct="0"/>
              <a:t>3</a:t>
            </a:fld>
            <a:endParaRPr lang="en-US"/>
          </a:p>
        </p:txBody>
      </p:sp>
      <p:sp>
        <p:nvSpPr>
          <p:cNvPr id="2" name="Slide Number Placeholder 1"/>
          <p:cNvSpPr txBox="1">
            <a:spLocks noGrp="1"/>
          </p:cNvSpPr>
          <p:nvPr/>
        </p:nvSpPr>
        <p:spPr>
          <a:xfrm>
            <a:off x="7521575" y="5476875"/>
            <a:ext cx="1482725" cy="850900"/>
          </a:xfrm>
          <a:prstGeom prst="rect">
            <a:avLst/>
          </a:prstGeom>
          <a:noFill/>
        </p:spPr>
        <p:txBody>
          <a:bodyPr anchor="ctr"/>
          <a:lstStyle/>
          <a:p>
            <a:pPr algn="r" eaLnBrk="0" hangingPunct="0">
              <a:defRPr/>
            </a:pPr>
            <a:fld id="{55609466-9739-4814-BE09-5C2984374E00}" type="slidenum">
              <a:rPr lang="en-US" sz="8200">
                <a:gradFill>
                  <a:gsLst>
                    <a:gs pos="0">
                      <a:schemeClr val="tx1">
                        <a:alpha val="10000"/>
                      </a:schemeClr>
                    </a:gs>
                    <a:gs pos="100000">
                      <a:schemeClr val="tx1">
                        <a:alpha val="10000"/>
                      </a:schemeClr>
                    </a:gs>
                  </a:gsLst>
                  <a:lin ang="5400000" scaled="0"/>
                </a:gradFill>
                <a:latin typeface="Impact" pitchFamily="34" charset="0"/>
                <a:ea typeface="+mn-ea"/>
                <a:cs typeface="+mn-cs"/>
              </a:rPr>
              <a:pPr algn="r" eaLnBrk="0" hangingPunct="0">
                <a:defRPr/>
              </a:pPr>
              <a:t>3</a:t>
            </a:fld>
            <a:endParaRPr lang="en-US" sz="8200">
              <a:gradFill>
                <a:gsLst>
                  <a:gs pos="0">
                    <a:schemeClr val="tx1">
                      <a:alpha val="10000"/>
                    </a:schemeClr>
                  </a:gs>
                  <a:gs pos="100000">
                    <a:schemeClr val="tx1">
                      <a:alpha val="10000"/>
                    </a:schemeClr>
                  </a:gs>
                </a:gsLst>
                <a:lin ang="5400000" scaled="0"/>
              </a:gradFill>
              <a:latin typeface="Impact" pitchFamily="34" charset="0"/>
              <a:ea typeface="+mn-ea"/>
              <a:cs typeface="+mn-cs"/>
            </a:endParaRPr>
          </a:p>
        </p:txBody>
      </p:sp>
      <p:pic>
        <p:nvPicPr>
          <p:cNvPr id="5123" name="Picture 75" descr="Template_SMD2"/>
          <p:cNvPicPr>
            <a:picLocks noChangeAspect="1" noChangeArrowheads="1"/>
          </p:cNvPicPr>
          <p:nvPr/>
        </p:nvPicPr>
        <p:blipFill>
          <a:blip r:embed="rId2"/>
          <a:srcRect/>
          <a:stretch>
            <a:fillRect/>
          </a:stretch>
        </p:blipFill>
        <p:spPr bwMode="auto">
          <a:xfrm>
            <a:off x="-200426" y="2325"/>
            <a:ext cx="9374307" cy="6859588"/>
          </a:xfrm>
          <a:prstGeom prst="rect">
            <a:avLst/>
          </a:prstGeom>
          <a:noFill/>
          <a:ln w="9525">
            <a:noFill/>
            <a:miter lim="800000"/>
            <a:headEnd/>
            <a:tailEnd/>
          </a:ln>
        </p:spPr>
      </p:pic>
      <p:sp>
        <p:nvSpPr>
          <p:cNvPr id="5124" name="TextBox 4"/>
          <p:cNvSpPr txBox="1">
            <a:spLocks noChangeArrowheads="1"/>
          </p:cNvSpPr>
          <p:nvPr/>
        </p:nvSpPr>
        <p:spPr bwMode="auto">
          <a:xfrm>
            <a:off x="6882880" y="6262688"/>
            <a:ext cx="2261119" cy="457200"/>
          </a:xfrm>
          <a:prstGeom prst="rect">
            <a:avLst/>
          </a:prstGeom>
          <a:noFill/>
          <a:ln w="9525">
            <a:noFill/>
            <a:miter lim="800000"/>
            <a:headEnd/>
            <a:tailEnd/>
          </a:ln>
        </p:spPr>
        <p:txBody>
          <a:bodyPr wrap="square">
            <a:spAutoFit/>
          </a:bodyPr>
          <a:lstStyle/>
          <a:p>
            <a:pPr algn="r" eaLnBrk="0" hangingPunct="0"/>
            <a:r>
              <a:rPr lang="en-US" sz="1200" dirty="0" smtClean="0">
                <a:latin typeface="Tahoma" pitchFamily="34" charset="0"/>
              </a:rPr>
              <a:t>Dorian Janney</a:t>
            </a:r>
            <a:endParaRPr lang="en-US" sz="1200" dirty="0">
              <a:latin typeface="Tahoma" pitchFamily="34" charset="0"/>
            </a:endParaRPr>
          </a:p>
          <a:p>
            <a:pPr algn="r" eaLnBrk="0" hangingPunct="0"/>
            <a:r>
              <a:rPr lang="en-US" sz="1200" dirty="0" err="1" smtClean="0">
                <a:latin typeface="Tahoma" pitchFamily="34" charset="0"/>
              </a:rPr>
              <a:t>Dorian.w.janney@nasa.gov</a:t>
            </a:r>
            <a:endParaRPr lang="en-US" sz="1200" dirty="0">
              <a:latin typeface="Tahoma" pitchFamily="34" charset="0"/>
            </a:endParaRPr>
          </a:p>
        </p:txBody>
      </p:sp>
      <p:sp>
        <p:nvSpPr>
          <p:cNvPr id="3" name="TextBox 2"/>
          <p:cNvSpPr txBox="1"/>
          <p:nvPr/>
        </p:nvSpPr>
        <p:spPr>
          <a:xfrm>
            <a:off x="599640" y="153154"/>
            <a:ext cx="7632180" cy="830997"/>
          </a:xfrm>
          <a:prstGeom prst="rect">
            <a:avLst/>
          </a:prstGeom>
          <a:noFill/>
        </p:spPr>
        <p:txBody>
          <a:bodyPr wrap="square" rtlCol="0">
            <a:spAutoFit/>
          </a:bodyPr>
          <a:lstStyle/>
          <a:p>
            <a:pPr algn="ctr"/>
            <a:r>
              <a:rPr lang="en-US" sz="2400" b="1" dirty="0" smtClean="0"/>
              <a:t>GPM and “Earth to Sky” Team Up with National Park and U.S. Fish and Wildlife Interpreters!</a:t>
            </a:r>
            <a:endParaRPr lang="en-US" sz="2400" b="1" dirty="0"/>
          </a:p>
        </p:txBody>
      </p:sp>
      <p:sp>
        <p:nvSpPr>
          <p:cNvPr id="5" name="TextBox 4"/>
          <p:cNvSpPr txBox="1"/>
          <p:nvPr/>
        </p:nvSpPr>
        <p:spPr>
          <a:xfrm rot="483913">
            <a:off x="6133652" y="4390324"/>
            <a:ext cx="3017841" cy="1384995"/>
          </a:xfrm>
          <a:prstGeom prst="rect">
            <a:avLst/>
          </a:prstGeom>
          <a:noFill/>
        </p:spPr>
        <p:txBody>
          <a:bodyPr wrap="square" rtlCol="0">
            <a:spAutoFit/>
          </a:bodyPr>
          <a:lstStyle/>
          <a:p>
            <a:r>
              <a:rPr lang="en-US" sz="1200" b="1" i="1" dirty="0" smtClean="0"/>
              <a:t>Shenandoah National Park </a:t>
            </a:r>
            <a:r>
              <a:rPr lang="en-US" sz="1200" i="1" dirty="0" smtClean="0"/>
              <a:t>will develop an educational program to help secondary students see the relationship between precipitation and salamander habitats in an effort to determine if climate change is altering the types of species in the park.</a:t>
            </a:r>
            <a:endParaRPr lang="en-US" sz="1200" i="1" dirty="0"/>
          </a:p>
        </p:txBody>
      </p:sp>
      <p:pic>
        <p:nvPicPr>
          <p:cNvPr id="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42918" y="223982"/>
            <a:ext cx="834828" cy="722745"/>
          </a:xfrm>
          <a:prstGeom prst="rect">
            <a:avLst/>
          </a:prstGeom>
          <a:noFill/>
          <a:ln w="9525">
            <a:noFill/>
            <a:miter lim="800000"/>
            <a:headEnd/>
            <a:tailEnd/>
          </a:ln>
        </p:spPr>
      </p:pic>
      <p:pic>
        <p:nvPicPr>
          <p:cNvPr id="6" name="Picture 5"/>
          <p:cNvPicPr>
            <a:picLocks noChangeAspect="1"/>
          </p:cNvPicPr>
          <p:nvPr/>
        </p:nvPicPr>
        <p:blipFill>
          <a:blip r:embed="rId4"/>
          <a:stretch>
            <a:fillRect/>
          </a:stretch>
        </p:blipFill>
        <p:spPr>
          <a:xfrm rot="21230282">
            <a:off x="78482" y="1281644"/>
            <a:ext cx="1545494" cy="1545494"/>
          </a:xfrm>
          <a:prstGeom prst="rect">
            <a:avLst/>
          </a:prstGeom>
        </p:spPr>
      </p:pic>
      <p:pic>
        <p:nvPicPr>
          <p:cNvPr id="7" name="Picture 6"/>
          <p:cNvPicPr>
            <a:picLocks noChangeAspect="1"/>
          </p:cNvPicPr>
          <p:nvPr/>
        </p:nvPicPr>
        <p:blipFill>
          <a:blip r:embed="rId5"/>
          <a:stretch>
            <a:fillRect/>
          </a:stretch>
        </p:blipFill>
        <p:spPr>
          <a:xfrm rot="569681">
            <a:off x="2014068" y="3502388"/>
            <a:ext cx="1505545" cy="1334027"/>
          </a:xfrm>
          <a:prstGeom prst="rect">
            <a:avLst/>
          </a:prstGeom>
        </p:spPr>
      </p:pic>
      <p:pic>
        <p:nvPicPr>
          <p:cNvPr id="11" name="Picture 10"/>
          <p:cNvPicPr>
            <a:picLocks noChangeAspect="1"/>
          </p:cNvPicPr>
          <p:nvPr/>
        </p:nvPicPr>
        <p:blipFill>
          <a:blip r:embed="rId6"/>
          <a:stretch>
            <a:fillRect/>
          </a:stretch>
        </p:blipFill>
        <p:spPr>
          <a:xfrm rot="471387">
            <a:off x="7219842" y="2210877"/>
            <a:ext cx="1502004" cy="2190423"/>
          </a:xfrm>
          <a:prstGeom prst="rect">
            <a:avLst/>
          </a:prstGeom>
        </p:spPr>
      </p:pic>
      <p:sp>
        <p:nvSpPr>
          <p:cNvPr id="12" name="TextBox 11"/>
          <p:cNvSpPr txBox="1"/>
          <p:nvPr/>
        </p:nvSpPr>
        <p:spPr>
          <a:xfrm rot="477195">
            <a:off x="611959" y="4823138"/>
            <a:ext cx="4079719" cy="461665"/>
          </a:xfrm>
          <a:prstGeom prst="rect">
            <a:avLst/>
          </a:prstGeom>
          <a:noFill/>
        </p:spPr>
        <p:txBody>
          <a:bodyPr wrap="square" rtlCol="0">
            <a:spAutoFit/>
          </a:bodyPr>
          <a:lstStyle/>
          <a:p>
            <a:r>
              <a:rPr lang="en-US" sz="1200" i="1" dirty="0" smtClean="0"/>
              <a:t>In the </a:t>
            </a:r>
            <a:r>
              <a:rPr lang="en-US" sz="1200" b="1" i="1" dirty="0" smtClean="0"/>
              <a:t>Great Smoky Mountains NP</a:t>
            </a:r>
            <a:r>
              <a:rPr lang="en-US" sz="1200" i="1" dirty="0" smtClean="0"/>
              <a:t>, the public will take part in conducting phenology research.</a:t>
            </a:r>
            <a:endParaRPr lang="en-US" sz="1200" i="1" dirty="0"/>
          </a:p>
        </p:txBody>
      </p:sp>
      <p:sp>
        <p:nvSpPr>
          <p:cNvPr id="13" name="TextBox 12"/>
          <p:cNvSpPr txBox="1"/>
          <p:nvPr/>
        </p:nvSpPr>
        <p:spPr>
          <a:xfrm>
            <a:off x="1671371" y="967259"/>
            <a:ext cx="7391867" cy="1692771"/>
          </a:xfrm>
          <a:prstGeom prst="rect">
            <a:avLst/>
          </a:prstGeom>
          <a:noFill/>
        </p:spPr>
        <p:txBody>
          <a:bodyPr wrap="none" rtlCol="0">
            <a:spAutoFit/>
          </a:bodyPr>
          <a:lstStyle/>
          <a:p>
            <a:r>
              <a:rPr lang="en-US" sz="1800" dirty="0" smtClean="0">
                <a:solidFill>
                  <a:srgbClr val="FF0000"/>
                </a:solidFill>
              </a:rPr>
              <a:t>NPS</a:t>
            </a:r>
            <a:r>
              <a:rPr lang="en-US" sz="1800" dirty="0">
                <a:solidFill>
                  <a:srgbClr val="FF0000"/>
                </a:solidFill>
              </a:rPr>
              <a:t> </a:t>
            </a:r>
            <a:r>
              <a:rPr lang="en-US" sz="1800" dirty="0" smtClean="0">
                <a:solidFill>
                  <a:srgbClr val="FF0000"/>
                </a:solidFill>
              </a:rPr>
              <a:t>and FWS interpreters will collaborate with GPM E/PO </a:t>
            </a:r>
          </a:p>
          <a:p>
            <a:r>
              <a:rPr lang="en-US" sz="1800" dirty="0" smtClean="0">
                <a:solidFill>
                  <a:srgbClr val="FF0000"/>
                </a:solidFill>
              </a:rPr>
              <a:t>staff to develop various programs and materials to engage the public</a:t>
            </a:r>
          </a:p>
          <a:p>
            <a:r>
              <a:rPr lang="en-US" sz="1800" dirty="0">
                <a:solidFill>
                  <a:srgbClr val="FF0000"/>
                </a:solidFill>
              </a:rPr>
              <a:t>i</a:t>
            </a:r>
            <a:r>
              <a:rPr lang="en-US" sz="1800" dirty="0" smtClean="0">
                <a:solidFill>
                  <a:srgbClr val="FF0000"/>
                </a:solidFill>
              </a:rPr>
              <a:t>n learning about GPM and its impact on increasing our understanding</a:t>
            </a:r>
          </a:p>
          <a:p>
            <a:r>
              <a:rPr lang="en-US" sz="1800" dirty="0" smtClean="0">
                <a:solidFill>
                  <a:srgbClr val="FF0000"/>
                </a:solidFill>
              </a:rPr>
              <a:t>of Earth’s water cycle, weather and climate, and various</a:t>
            </a:r>
          </a:p>
          <a:p>
            <a:r>
              <a:rPr lang="en-US" sz="1800" dirty="0" smtClean="0">
                <a:solidFill>
                  <a:srgbClr val="FF0000"/>
                </a:solidFill>
              </a:rPr>
              <a:t>societal applications. </a:t>
            </a:r>
          </a:p>
          <a:p>
            <a:endParaRPr lang="en-US" sz="1400" dirty="0"/>
          </a:p>
        </p:txBody>
      </p:sp>
      <p:sp>
        <p:nvSpPr>
          <p:cNvPr id="8" name="TextBox 7"/>
          <p:cNvSpPr txBox="1"/>
          <p:nvPr/>
        </p:nvSpPr>
        <p:spPr>
          <a:xfrm rot="21202821">
            <a:off x="-38148" y="2844892"/>
            <a:ext cx="2632077" cy="830997"/>
          </a:xfrm>
          <a:prstGeom prst="rect">
            <a:avLst/>
          </a:prstGeom>
          <a:noFill/>
        </p:spPr>
        <p:txBody>
          <a:bodyPr wrap="square" rtlCol="0">
            <a:spAutoFit/>
          </a:bodyPr>
          <a:lstStyle/>
          <a:p>
            <a:r>
              <a:rPr lang="en-US" sz="1200" b="1" dirty="0" smtClean="0"/>
              <a:t>Everglades National Park </a:t>
            </a:r>
            <a:r>
              <a:rPr lang="en-US" sz="1200" dirty="0" smtClean="0"/>
              <a:t>will develop an interpretive display that will include NASA and GPM data and information.</a:t>
            </a:r>
            <a:endParaRPr lang="en-US" sz="1200" dirty="0"/>
          </a:p>
        </p:txBody>
      </p:sp>
      <p:pic>
        <p:nvPicPr>
          <p:cNvPr id="15" name="Picture 14"/>
          <p:cNvPicPr>
            <a:picLocks noChangeAspect="1"/>
          </p:cNvPicPr>
          <p:nvPr/>
        </p:nvPicPr>
        <p:blipFill>
          <a:blip r:embed="rId7"/>
          <a:stretch>
            <a:fillRect/>
          </a:stretch>
        </p:blipFill>
        <p:spPr>
          <a:xfrm>
            <a:off x="-225544" y="5461395"/>
            <a:ext cx="3115211" cy="1332483"/>
          </a:xfrm>
          <a:prstGeom prst="rect">
            <a:avLst/>
          </a:prstGeom>
        </p:spPr>
      </p:pic>
      <p:sp>
        <p:nvSpPr>
          <p:cNvPr id="16" name="TextBox 15"/>
          <p:cNvSpPr txBox="1"/>
          <p:nvPr/>
        </p:nvSpPr>
        <p:spPr>
          <a:xfrm>
            <a:off x="2908445" y="5540356"/>
            <a:ext cx="3624084" cy="1169551"/>
          </a:xfrm>
          <a:prstGeom prst="rect">
            <a:avLst/>
          </a:prstGeom>
          <a:noFill/>
        </p:spPr>
        <p:txBody>
          <a:bodyPr wrap="none" rtlCol="0">
            <a:spAutoFit/>
          </a:bodyPr>
          <a:lstStyle/>
          <a:p>
            <a:r>
              <a:rPr lang="en-US" sz="1400" dirty="0" smtClean="0"/>
              <a:t>At the </a:t>
            </a:r>
            <a:r>
              <a:rPr lang="en-US" sz="1400" b="1" dirty="0" smtClean="0"/>
              <a:t>Kenai National Wildlife Refuge</a:t>
            </a:r>
            <a:r>
              <a:rPr lang="en-US" sz="1400" dirty="0" smtClean="0"/>
              <a:t>, </a:t>
            </a:r>
          </a:p>
          <a:p>
            <a:r>
              <a:rPr lang="en-US" sz="1400" dirty="0"/>
              <a:t>v</a:t>
            </a:r>
            <a:r>
              <a:rPr lang="en-US" sz="1400" dirty="0" smtClean="0"/>
              <a:t>isitors will interact with a weather station</a:t>
            </a:r>
          </a:p>
          <a:p>
            <a:r>
              <a:rPr lang="en-US" sz="1400" dirty="0" smtClean="0"/>
              <a:t>And collect precipitation data in an effort </a:t>
            </a:r>
          </a:p>
          <a:p>
            <a:r>
              <a:rPr lang="en-US" sz="1400" dirty="0" smtClean="0"/>
              <a:t>To increase their understanding about the </a:t>
            </a:r>
            <a:endParaRPr lang="en-US" sz="1400" dirty="0"/>
          </a:p>
          <a:p>
            <a:r>
              <a:rPr lang="en-US" sz="1400" dirty="0" smtClean="0"/>
              <a:t>Impact of climate change in their region. </a:t>
            </a:r>
            <a:endParaRPr lang="en-US" sz="1400" dirty="0"/>
          </a:p>
        </p:txBody>
      </p:sp>
      <p:pic>
        <p:nvPicPr>
          <p:cNvPr id="17" name="Picture 16"/>
          <p:cNvPicPr>
            <a:picLocks noChangeAspect="1"/>
          </p:cNvPicPr>
          <p:nvPr/>
        </p:nvPicPr>
        <p:blipFill>
          <a:blip r:embed="rId8"/>
          <a:stretch>
            <a:fillRect/>
          </a:stretch>
        </p:blipFill>
        <p:spPr>
          <a:xfrm>
            <a:off x="3891512" y="2283258"/>
            <a:ext cx="2240846" cy="1504802"/>
          </a:xfrm>
          <a:prstGeom prst="rect">
            <a:avLst/>
          </a:prstGeom>
        </p:spPr>
      </p:pic>
      <p:sp>
        <p:nvSpPr>
          <p:cNvPr id="18" name="TextBox 17"/>
          <p:cNvSpPr txBox="1"/>
          <p:nvPr/>
        </p:nvSpPr>
        <p:spPr>
          <a:xfrm>
            <a:off x="3816510" y="3816397"/>
            <a:ext cx="2443247" cy="1015663"/>
          </a:xfrm>
          <a:prstGeom prst="rect">
            <a:avLst/>
          </a:prstGeom>
          <a:noFill/>
        </p:spPr>
        <p:txBody>
          <a:bodyPr wrap="none" rtlCol="0">
            <a:spAutoFit/>
          </a:bodyPr>
          <a:lstStyle/>
          <a:p>
            <a:r>
              <a:rPr lang="en-US" sz="1200" dirty="0" smtClean="0"/>
              <a:t>At </a:t>
            </a:r>
            <a:r>
              <a:rPr lang="en-US" sz="1200" b="1" dirty="0" smtClean="0"/>
              <a:t>Devil’s </a:t>
            </a:r>
            <a:r>
              <a:rPr lang="en-US" sz="1200" b="1" dirty="0" err="1" smtClean="0"/>
              <a:t>Postpile</a:t>
            </a:r>
            <a:r>
              <a:rPr lang="en-US" sz="1200" b="1" dirty="0" smtClean="0"/>
              <a:t> National</a:t>
            </a:r>
          </a:p>
          <a:p>
            <a:r>
              <a:rPr lang="en-US" sz="1200" b="1" dirty="0" smtClean="0"/>
              <a:t>Monument</a:t>
            </a:r>
            <a:r>
              <a:rPr lang="en-US" sz="1200" dirty="0" smtClean="0"/>
              <a:t>, a new program will </a:t>
            </a:r>
          </a:p>
          <a:p>
            <a:r>
              <a:rPr lang="en-US" sz="1200" dirty="0" smtClean="0"/>
              <a:t>engage underserved youth in </a:t>
            </a:r>
          </a:p>
          <a:p>
            <a:r>
              <a:rPr lang="en-US" sz="1200" dirty="0" smtClean="0"/>
              <a:t>field studies to connect snow </a:t>
            </a:r>
          </a:p>
          <a:p>
            <a:r>
              <a:rPr lang="en-US" sz="1200" dirty="0" smtClean="0"/>
              <a:t>depth with freshwater resources.   </a:t>
            </a:r>
            <a:endParaRPr lang="en-US" sz="1200" dirty="0"/>
          </a:p>
        </p:txBody>
      </p:sp>
    </p:spTree>
    <p:extLst>
      <p:ext uri="{BB962C8B-B14F-4D97-AF65-F5344CB8AC3E}">
        <p14:creationId xmlns:p14="http://schemas.microsoft.com/office/powerpoint/2010/main" val="3988887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1568" y="53602"/>
            <a:ext cx="7083596" cy="492125"/>
          </a:xfrm>
          <a:effectLst/>
        </p:spPr>
        <p:txBody>
          <a:bodyPr>
            <a:noAutofit/>
          </a:bodyPr>
          <a:lstStyle/>
          <a:p>
            <a:pPr eaLnBrk="1" hangingPunct="1">
              <a:defRPr/>
            </a:pPr>
            <a:r>
              <a:rPr lang="en-US" sz="3600" b="1" dirty="0" smtClean="0"/>
              <a:t>Tropical </a:t>
            </a:r>
            <a:r>
              <a:rPr lang="en-US" sz="3600" b="1" dirty="0"/>
              <a:t>Rainfall Measuring Mission </a:t>
            </a:r>
          </a:p>
        </p:txBody>
      </p:sp>
      <p:sp>
        <p:nvSpPr>
          <p:cNvPr id="36867" name="Content Placeholder 2"/>
          <p:cNvSpPr>
            <a:spLocks noGrp="1"/>
          </p:cNvSpPr>
          <p:nvPr>
            <p:ph sz="half" idx="1"/>
          </p:nvPr>
        </p:nvSpPr>
        <p:spPr>
          <a:xfrm>
            <a:off x="55964" y="699571"/>
            <a:ext cx="4350641" cy="2868825"/>
          </a:xfrm>
        </p:spPr>
        <p:txBody>
          <a:bodyPr/>
          <a:lstStyle/>
          <a:p>
            <a:pPr marL="0" indent="0" eaLnBrk="1" hangingPunct="1">
              <a:buNone/>
            </a:pPr>
            <a:r>
              <a:rPr lang="en-US" sz="2400" b="1" dirty="0" smtClean="0"/>
              <a:t>   TRMM: </a:t>
            </a:r>
            <a:r>
              <a:rPr lang="en-US" sz="1600" dirty="0" smtClean="0"/>
              <a:t>Tropical Rainfall Measuring Mission</a:t>
            </a:r>
          </a:p>
          <a:p>
            <a:pPr eaLnBrk="1" hangingPunct="1"/>
            <a:r>
              <a:rPr lang="en-US" sz="2000" dirty="0" smtClean="0"/>
              <a:t>Launched </a:t>
            </a:r>
            <a:r>
              <a:rPr lang="en-US" sz="2000" dirty="0"/>
              <a:t>in 1997 to measure tropical rainfall</a:t>
            </a:r>
          </a:p>
          <a:p>
            <a:pPr eaLnBrk="1" hangingPunct="1"/>
            <a:r>
              <a:rPr lang="en-US" sz="2000" dirty="0"/>
              <a:t>Currently has </a:t>
            </a:r>
            <a:r>
              <a:rPr lang="en-US" sz="2000" dirty="0" smtClean="0"/>
              <a:t>an nearly 16-year </a:t>
            </a:r>
            <a:r>
              <a:rPr lang="en-US" sz="2000" dirty="0"/>
              <a:t>record of </a:t>
            </a:r>
            <a:r>
              <a:rPr lang="en-US" sz="2000" dirty="0" smtClean="0"/>
              <a:t>precipitation</a:t>
            </a:r>
          </a:p>
          <a:p>
            <a:pPr eaLnBrk="1" hangingPunct="1"/>
            <a:r>
              <a:rPr lang="en-US" sz="2000" dirty="0" smtClean="0"/>
              <a:t>Partnership </a:t>
            </a:r>
            <a:r>
              <a:rPr lang="en-US" sz="2000" dirty="0"/>
              <a:t>between  NASA and the Japan Aerospace </a:t>
            </a:r>
            <a:r>
              <a:rPr lang="en-US" sz="2000" dirty="0" smtClean="0"/>
              <a:t>Exploration </a:t>
            </a:r>
            <a:r>
              <a:rPr lang="en-US" sz="2000" dirty="0"/>
              <a:t>Agency (JAXA</a:t>
            </a:r>
            <a:r>
              <a:rPr lang="en-US" sz="2000" dirty="0" smtClean="0"/>
              <a:t>)</a:t>
            </a:r>
          </a:p>
        </p:txBody>
      </p:sp>
      <p:sp>
        <p:nvSpPr>
          <p:cNvPr id="4" name="Content Placeholder 3"/>
          <p:cNvSpPr>
            <a:spLocks noGrp="1"/>
          </p:cNvSpPr>
          <p:nvPr>
            <p:ph sz="half" idx="2"/>
          </p:nvPr>
        </p:nvSpPr>
        <p:spPr>
          <a:xfrm>
            <a:off x="55964" y="3630265"/>
            <a:ext cx="4150113" cy="4299225"/>
          </a:xfrm>
        </p:spPr>
        <p:txBody>
          <a:bodyPr/>
          <a:lstStyle/>
          <a:p>
            <a:pPr marL="0" indent="0" eaLnBrk="1" hangingPunct="1">
              <a:buNone/>
            </a:pPr>
            <a:r>
              <a:rPr lang="en-US" sz="2400" b="1" dirty="0" smtClean="0">
                <a:solidFill>
                  <a:schemeClr val="accent1"/>
                </a:solidFill>
              </a:rPr>
              <a:t>   GPM: </a:t>
            </a:r>
            <a:r>
              <a:rPr lang="en-US" sz="1600" dirty="0" smtClean="0">
                <a:solidFill>
                  <a:schemeClr val="accent1"/>
                </a:solidFill>
              </a:rPr>
              <a:t>Global Precipitation Measurement</a:t>
            </a:r>
            <a:endParaRPr lang="en-US" sz="1200" dirty="0">
              <a:solidFill>
                <a:schemeClr val="accent1"/>
              </a:solidFill>
            </a:endParaRPr>
          </a:p>
          <a:p>
            <a:pPr eaLnBrk="1" hangingPunct="1"/>
            <a:r>
              <a:rPr lang="en-US" sz="2000" dirty="0">
                <a:solidFill>
                  <a:schemeClr val="accent1"/>
                </a:solidFill>
                <a:ea typeface="Arial" charset="0"/>
                <a:cs typeface="Arial" charset="0"/>
              </a:rPr>
              <a:t>GPM builds upon TRMM’s concept and will look at precipitation with greater accuracy around the world</a:t>
            </a:r>
          </a:p>
          <a:p>
            <a:pPr eaLnBrk="1" hangingPunct="1"/>
            <a:r>
              <a:rPr lang="en-US" sz="2000" dirty="0">
                <a:solidFill>
                  <a:schemeClr val="accent1"/>
                </a:solidFill>
                <a:ea typeface="Arial" charset="0"/>
                <a:cs typeface="Arial" charset="0"/>
              </a:rPr>
              <a:t>GPM will use inputs from an international </a:t>
            </a:r>
            <a:r>
              <a:rPr lang="en-US" sz="2000" dirty="0" smtClean="0">
                <a:solidFill>
                  <a:schemeClr val="accent1"/>
                </a:solidFill>
                <a:ea typeface="Arial" charset="0"/>
                <a:cs typeface="Arial" charset="0"/>
              </a:rPr>
              <a:t>constellation </a:t>
            </a:r>
            <a:r>
              <a:rPr lang="en-US" sz="2000" dirty="0">
                <a:solidFill>
                  <a:schemeClr val="accent1"/>
                </a:solidFill>
                <a:ea typeface="Arial" charset="0"/>
                <a:cs typeface="Arial" charset="0"/>
              </a:rPr>
              <a:t>of satellites to provide improved space and time coverage of </a:t>
            </a:r>
            <a:r>
              <a:rPr lang="en-US" sz="2000" dirty="0" smtClean="0">
                <a:solidFill>
                  <a:schemeClr val="accent1"/>
                </a:solidFill>
                <a:ea typeface="Arial" charset="0"/>
                <a:cs typeface="Arial" charset="0"/>
              </a:rPr>
              <a:t>precipitation</a:t>
            </a:r>
            <a:endParaRPr lang="en-US" sz="2000" dirty="0">
              <a:solidFill>
                <a:schemeClr val="accent1"/>
              </a:solidFill>
            </a:endParaRPr>
          </a:p>
        </p:txBody>
      </p:sp>
      <p:sp>
        <p:nvSpPr>
          <p:cNvPr id="36871" name="TextBox 9"/>
          <p:cNvSpPr txBox="1">
            <a:spLocks noChangeArrowheads="1"/>
          </p:cNvSpPr>
          <p:nvPr/>
        </p:nvSpPr>
        <p:spPr bwMode="auto">
          <a:xfrm>
            <a:off x="4592869" y="613920"/>
            <a:ext cx="4229404" cy="738664"/>
          </a:xfrm>
          <a:prstGeom prst="rect">
            <a:avLst/>
          </a:prstGeom>
          <a:noFill/>
          <a:ln w="9525">
            <a:noFill/>
            <a:miter lim="800000"/>
            <a:headEnd/>
            <a:tailEnd/>
          </a:ln>
        </p:spPr>
        <p:txBody>
          <a:bodyPr wrap="square">
            <a:prstTxWarp prst="textNoShape">
              <a:avLst/>
            </a:prstTxWarp>
            <a:spAutoFit/>
          </a:bodyPr>
          <a:lstStyle/>
          <a:p>
            <a:pPr algn="ctr" defTabSz="457200"/>
            <a:r>
              <a:rPr lang="en-US" sz="1400" dirty="0" smtClean="0">
                <a:solidFill>
                  <a:prstClr val="black"/>
                </a:solidFill>
                <a:ea typeface="ＭＳ Ｐゴシック" charset="-128"/>
                <a:cs typeface="ＭＳ Ｐゴシック" charset="-128"/>
              </a:rPr>
              <a:t>Tropical Storm Ingrid on Friday, Sept. 13</a:t>
            </a:r>
            <a:r>
              <a:rPr lang="en-US" sz="1400" baseline="30000" dirty="0" smtClean="0">
                <a:solidFill>
                  <a:prstClr val="black"/>
                </a:solidFill>
                <a:ea typeface="ＭＳ Ｐゴシック" charset="-128"/>
                <a:cs typeface="ＭＳ Ｐゴシック" charset="-128"/>
              </a:rPr>
              <a:t>th</a:t>
            </a:r>
            <a:endParaRPr lang="en-US" sz="1400" dirty="0" smtClean="0">
              <a:solidFill>
                <a:prstClr val="black"/>
              </a:solidFill>
              <a:ea typeface="ＭＳ Ｐゴシック" charset="-128"/>
              <a:cs typeface="ＭＳ Ｐゴシック" charset="-128"/>
            </a:endParaRPr>
          </a:p>
          <a:p>
            <a:pPr algn="ctr" defTabSz="457200"/>
            <a:r>
              <a:rPr lang="en-US" sz="1400" dirty="0" smtClean="0">
                <a:solidFill>
                  <a:prstClr val="black"/>
                </a:solidFill>
                <a:ea typeface="ＭＳ Ｐゴシック" charset="-128"/>
                <a:cs typeface="ＭＳ Ｐゴシック" charset="-128"/>
              </a:rPr>
              <a:t>TRMM Precipitation Radar recorded “hot towers” (red) that often signal a tropical cyclone will intensify</a:t>
            </a:r>
          </a:p>
        </p:txBody>
      </p:sp>
      <p:pic>
        <p:nvPicPr>
          <p:cNvPr id="1026" name="Picture 2" descr="http://trmm.gsfc.nasa.gov/trmm_rain/Events/ingrid_13_september_2013_2008_utc_trmm_p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1291" y="1320361"/>
            <a:ext cx="3597157" cy="20234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9964" y="3448869"/>
            <a:ext cx="4157323" cy="3338040"/>
          </a:xfrm>
          <a:prstGeom prst="rect">
            <a:avLst/>
          </a:prstGeom>
        </p:spPr>
      </p:pic>
    </p:spTree>
    <p:custDataLst>
      <p:tags r:id="rId1"/>
    </p:custDataLst>
    <p:extLst>
      <p:ext uri="{BB962C8B-B14F-4D97-AF65-F5344CB8AC3E}">
        <p14:creationId xmlns:p14="http://schemas.microsoft.com/office/powerpoint/2010/main" val="308948588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576"/>
            <a:ext cx="8229600" cy="910691"/>
          </a:xfrm>
        </p:spPr>
        <p:txBody>
          <a:bodyPr>
            <a:normAutofit/>
          </a:bodyPr>
          <a:lstStyle/>
          <a:p>
            <a:pPr>
              <a:defRPr/>
            </a:pPr>
            <a:r>
              <a:rPr lang="en-US" sz="3600" b="1" dirty="0" smtClean="0">
                <a:solidFill>
                  <a:srgbClr val="000000"/>
                </a:solidFill>
                <a:ea typeface="ＭＳ Ｐゴシック" pitchFamily="-1" charset="-128"/>
              </a:rPr>
              <a:t>GPM Societal Applications</a:t>
            </a:r>
          </a:p>
        </p:txBody>
      </p:sp>
      <p:sp>
        <p:nvSpPr>
          <p:cNvPr id="4" name="Content Placeholder 3"/>
          <p:cNvSpPr>
            <a:spLocks noGrp="1"/>
          </p:cNvSpPr>
          <p:nvPr>
            <p:ph idx="1"/>
          </p:nvPr>
        </p:nvSpPr>
        <p:spPr>
          <a:xfrm>
            <a:off x="656986" y="1004664"/>
            <a:ext cx="8229600" cy="1850256"/>
          </a:xfrm>
        </p:spPr>
        <p:txBody>
          <a:bodyPr/>
          <a:lstStyle/>
          <a:p>
            <a:r>
              <a:rPr lang="en-US" sz="2000" dirty="0" smtClean="0"/>
              <a:t>GPM is an international mission that will provide improved satellite observations of rain and snow worldwide every three hours</a:t>
            </a:r>
          </a:p>
          <a:p>
            <a:r>
              <a:rPr lang="en-US" sz="2000" dirty="0"/>
              <a:t>The precipitation data from the </a:t>
            </a:r>
            <a:r>
              <a:rPr lang="en-US" sz="2000" dirty="0" smtClean="0"/>
              <a:t>upcoming GPM mission will extend our capabilities (from TRMM’s) to </a:t>
            </a:r>
            <a:r>
              <a:rPr lang="en-US" sz="2000" dirty="0"/>
              <a:t>study a wide range of applications for scientific research and societal benefit.</a:t>
            </a:r>
          </a:p>
        </p:txBody>
      </p:sp>
      <p:sp>
        <p:nvSpPr>
          <p:cNvPr id="51204" name="TextBox 5"/>
          <p:cNvSpPr txBox="1">
            <a:spLocks noChangeArrowheads="1"/>
          </p:cNvSpPr>
          <p:nvPr/>
        </p:nvSpPr>
        <p:spPr bwMode="auto">
          <a:xfrm>
            <a:off x="3014670" y="2882556"/>
            <a:ext cx="1093556" cy="338554"/>
          </a:xfrm>
          <a:prstGeom prst="rect">
            <a:avLst/>
          </a:prstGeom>
          <a:noFill/>
          <a:ln w="9525">
            <a:noFill/>
            <a:miter lim="800000"/>
            <a:headEnd/>
            <a:tailEnd/>
          </a:ln>
        </p:spPr>
        <p:txBody>
          <a:bodyPr wrap="none">
            <a:prstTxWarp prst="textNoShape">
              <a:avLst/>
            </a:prstTxWarp>
            <a:spAutoFit/>
          </a:bodyPr>
          <a:lstStyle/>
          <a:p>
            <a:pPr defTabSz="457200"/>
            <a:r>
              <a:rPr lang="en-US" sz="1600" i="1" dirty="0">
                <a:solidFill>
                  <a:prstClr val="black"/>
                </a:solidFill>
                <a:ea typeface="ＭＳ Ｐゴシック" charset="-128"/>
                <a:cs typeface="ＭＳ Ｐゴシック" charset="-128"/>
              </a:rPr>
              <a:t>Landslides</a:t>
            </a:r>
          </a:p>
        </p:txBody>
      </p:sp>
      <p:sp>
        <p:nvSpPr>
          <p:cNvPr id="51207" name="TextBox 13"/>
          <p:cNvSpPr txBox="1">
            <a:spLocks noChangeArrowheads="1"/>
          </p:cNvSpPr>
          <p:nvPr/>
        </p:nvSpPr>
        <p:spPr bwMode="auto">
          <a:xfrm>
            <a:off x="732775" y="4799099"/>
            <a:ext cx="1847769" cy="338554"/>
          </a:xfrm>
          <a:prstGeom prst="rect">
            <a:avLst/>
          </a:prstGeom>
          <a:noFill/>
          <a:ln w="9525">
            <a:noFill/>
            <a:miter lim="800000"/>
            <a:headEnd/>
            <a:tailEnd/>
          </a:ln>
        </p:spPr>
        <p:txBody>
          <a:bodyPr wrap="none">
            <a:prstTxWarp prst="textNoShape">
              <a:avLst/>
            </a:prstTxWarp>
            <a:spAutoFit/>
          </a:bodyPr>
          <a:lstStyle/>
          <a:p>
            <a:pPr defTabSz="457200"/>
            <a:r>
              <a:rPr lang="en-US" sz="1600" i="1" dirty="0" smtClean="0">
                <a:solidFill>
                  <a:prstClr val="black"/>
                </a:solidFill>
                <a:ea typeface="ＭＳ Ｐゴシック" charset="-128"/>
                <a:cs typeface="ＭＳ Ｐゴシック" charset="-128"/>
              </a:rPr>
              <a:t>Agriculture/Famine</a:t>
            </a:r>
            <a:endParaRPr lang="en-US" sz="1600" i="1" dirty="0">
              <a:solidFill>
                <a:prstClr val="black"/>
              </a:solidFill>
              <a:ea typeface="ＭＳ Ｐゴシック" charset="-128"/>
              <a:cs typeface="ＭＳ Ｐゴシック" charset="-128"/>
            </a:endParaRPr>
          </a:p>
        </p:txBody>
      </p:sp>
      <p:sp>
        <p:nvSpPr>
          <p:cNvPr id="51208" name="TextBox 16"/>
          <p:cNvSpPr txBox="1">
            <a:spLocks noChangeArrowheads="1"/>
          </p:cNvSpPr>
          <p:nvPr/>
        </p:nvSpPr>
        <p:spPr bwMode="auto">
          <a:xfrm>
            <a:off x="4724764" y="4799099"/>
            <a:ext cx="2116963" cy="338554"/>
          </a:xfrm>
          <a:prstGeom prst="rect">
            <a:avLst/>
          </a:prstGeom>
          <a:noFill/>
          <a:ln w="9525">
            <a:noFill/>
            <a:miter lim="800000"/>
            <a:headEnd/>
            <a:tailEnd/>
          </a:ln>
        </p:spPr>
        <p:txBody>
          <a:bodyPr wrap="square">
            <a:prstTxWarp prst="textNoShape">
              <a:avLst/>
            </a:prstTxWarp>
            <a:spAutoFit/>
          </a:bodyPr>
          <a:lstStyle/>
          <a:p>
            <a:pPr defTabSz="457200"/>
            <a:r>
              <a:rPr lang="en-US" sz="1600" i="1" dirty="0">
                <a:solidFill>
                  <a:prstClr val="black"/>
                </a:solidFill>
                <a:ea typeface="ＭＳ Ｐゴシック" charset="-128"/>
                <a:cs typeface="ＭＳ Ｐゴシック" charset="-128"/>
              </a:rPr>
              <a:t>Freshwater Availability</a:t>
            </a:r>
          </a:p>
        </p:txBody>
      </p:sp>
      <p:sp>
        <p:nvSpPr>
          <p:cNvPr id="51210" name="TextBox 22"/>
          <p:cNvSpPr txBox="1">
            <a:spLocks noChangeArrowheads="1"/>
          </p:cNvSpPr>
          <p:nvPr/>
        </p:nvSpPr>
        <p:spPr bwMode="auto">
          <a:xfrm>
            <a:off x="7197020" y="4799099"/>
            <a:ext cx="1022824" cy="338554"/>
          </a:xfrm>
          <a:prstGeom prst="rect">
            <a:avLst/>
          </a:prstGeom>
          <a:noFill/>
          <a:ln w="9525">
            <a:noFill/>
            <a:miter lim="800000"/>
            <a:headEnd/>
            <a:tailEnd/>
          </a:ln>
        </p:spPr>
        <p:txBody>
          <a:bodyPr wrap="none">
            <a:prstTxWarp prst="textNoShape">
              <a:avLst/>
            </a:prstTxWarp>
            <a:spAutoFit/>
          </a:bodyPr>
          <a:lstStyle/>
          <a:p>
            <a:pPr defTabSz="457200"/>
            <a:r>
              <a:rPr lang="en-US" sz="1600" i="1" dirty="0" smtClean="0">
                <a:solidFill>
                  <a:prstClr val="black"/>
                </a:solidFill>
                <a:ea typeface="ＭＳ Ｐゴシック" charset="-128"/>
                <a:cs typeface="ＭＳ Ｐゴシック" charset="-128"/>
              </a:rPr>
              <a:t>Modeling</a:t>
            </a:r>
            <a:endParaRPr lang="en-US" sz="1600" i="1" dirty="0">
              <a:solidFill>
                <a:prstClr val="black"/>
              </a:solidFill>
              <a:ea typeface="ＭＳ Ｐゴシック" charset="-128"/>
              <a:cs typeface="ＭＳ Ｐゴシック" charset="-128"/>
            </a:endParaRPr>
          </a:p>
        </p:txBody>
      </p:sp>
      <p:sp>
        <p:nvSpPr>
          <p:cNvPr id="51211" name="TextBox 24"/>
          <p:cNvSpPr txBox="1">
            <a:spLocks noChangeArrowheads="1"/>
          </p:cNvSpPr>
          <p:nvPr/>
        </p:nvSpPr>
        <p:spPr bwMode="auto">
          <a:xfrm>
            <a:off x="3107564" y="4798901"/>
            <a:ext cx="1343324" cy="338554"/>
          </a:xfrm>
          <a:prstGeom prst="rect">
            <a:avLst/>
          </a:prstGeom>
          <a:noFill/>
          <a:ln w="9525">
            <a:noFill/>
            <a:miter lim="800000"/>
            <a:headEnd/>
            <a:tailEnd/>
          </a:ln>
        </p:spPr>
        <p:txBody>
          <a:bodyPr wrap="none">
            <a:prstTxWarp prst="textNoShape">
              <a:avLst/>
            </a:prstTxWarp>
            <a:spAutoFit/>
          </a:bodyPr>
          <a:lstStyle/>
          <a:p>
            <a:pPr defTabSz="457200"/>
            <a:r>
              <a:rPr lang="en-US" sz="1600" i="1" dirty="0">
                <a:solidFill>
                  <a:prstClr val="black"/>
                </a:solidFill>
                <a:ea typeface="ＭＳ Ｐゴシック" charset="-128"/>
                <a:cs typeface="ＭＳ Ｐゴシック" charset="-128"/>
              </a:rPr>
              <a:t>World Health</a:t>
            </a:r>
          </a:p>
        </p:txBody>
      </p:sp>
      <p:sp>
        <p:nvSpPr>
          <p:cNvPr id="51212" name="TextBox 79"/>
          <p:cNvSpPr txBox="1">
            <a:spLocks noChangeArrowheads="1"/>
          </p:cNvSpPr>
          <p:nvPr/>
        </p:nvSpPr>
        <p:spPr bwMode="auto">
          <a:xfrm>
            <a:off x="4858955" y="2882556"/>
            <a:ext cx="1509936" cy="338554"/>
          </a:xfrm>
          <a:prstGeom prst="rect">
            <a:avLst/>
          </a:prstGeom>
          <a:noFill/>
          <a:ln w="9525">
            <a:noFill/>
            <a:miter lim="800000"/>
            <a:headEnd/>
            <a:tailEnd/>
          </a:ln>
        </p:spPr>
        <p:txBody>
          <a:bodyPr wrap="none">
            <a:prstTxWarp prst="textNoShape">
              <a:avLst/>
            </a:prstTxWarp>
            <a:spAutoFit/>
          </a:bodyPr>
          <a:lstStyle/>
          <a:p>
            <a:pPr defTabSz="457200"/>
            <a:r>
              <a:rPr lang="en-US" sz="1600" i="1" dirty="0">
                <a:solidFill>
                  <a:prstClr val="black"/>
                </a:solidFill>
                <a:ea typeface="ＭＳ Ｐゴシック" charset="-128"/>
                <a:cs typeface="ＭＳ Ｐゴシック" charset="-128"/>
              </a:rPr>
              <a:t>Extreme Events</a:t>
            </a:r>
          </a:p>
        </p:txBody>
      </p:sp>
      <p:pic>
        <p:nvPicPr>
          <p:cNvPr id="26" name="Picture 25"/>
          <p:cNvPicPr>
            <a:picLocks noChangeAspect="1" noChangeArrowheads="1"/>
          </p:cNvPicPr>
          <p:nvPr/>
        </p:nvPicPr>
        <p:blipFill>
          <a:blip r:embed="rId3"/>
          <a:srcRect/>
          <a:stretch>
            <a:fillRect/>
          </a:stretch>
        </p:blipFill>
        <p:spPr bwMode="auto">
          <a:xfrm>
            <a:off x="384388" y="5113014"/>
            <a:ext cx="2309437" cy="13793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Picture 47"/>
          <p:cNvPicPr>
            <a:picLocks noChangeAspect="1" noChangeArrowheads="1"/>
          </p:cNvPicPr>
          <p:nvPr/>
        </p:nvPicPr>
        <p:blipFill>
          <a:blip r:embed="rId4"/>
          <a:srcRect/>
          <a:stretch>
            <a:fillRect/>
          </a:stretch>
        </p:blipFill>
        <p:spPr bwMode="auto">
          <a:xfrm>
            <a:off x="4653255" y="5120598"/>
            <a:ext cx="2103850" cy="13718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Picture 48"/>
          <p:cNvPicPr>
            <a:picLocks noChangeAspect="1" noChangeArrowheads="1"/>
          </p:cNvPicPr>
          <p:nvPr/>
        </p:nvPicPr>
        <p:blipFill>
          <a:blip r:embed="rId5"/>
          <a:srcRect/>
          <a:stretch>
            <a:fillRect/>
          </a:stretch>
        </p:blipFill>
        <p:spPr bwMode="auto">
          <a:xfrm>
            <a:off x="2843976" y="5132072"/>
            <a:ext cx="1705102" cy="13603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1206" name="TextBox 11"/>
          <p:cNvSpPr txBox="1">
            <a:spLocks noChangeArrowheads="1"/>
          </p:cNvSpPr>
          <p:nvPr/>
        </p:nvSpPr>
        <p:spPr bwMode="auto">
          <a:xfrm>
            <a:off x="1048335" y="2938800"/>
            <a:ext cx="948985" cy="338554"/>
          </a:xfrm>
          <a:prstGeom prst="rect">
            <a:avLst/>
          </a:prstGeom>
          <a:noFill/>
          <a:ln w="9525">
            <a:noFill/>
            <a:miter lim="800000"/>
            <a:headEnd/>
            <a:tailEnd/>
          </a:ln>
        </p:spPr>
        <p:txBody>
          <a:bodyPr wrap="none">
            <a:prstTxWarp prst="textNoShape">
              <a:avLst/>
            </a:prstTxWarp>
            <a:spAutoFit/>
          </a:bodyPr>
          <a:lstStyle/>
          <a:p>
            <a:pPr defTabSz="457200"/>
            <a:r>
              <a:rPr lang="en-US" sz="1600" i="1" dirty="0">
                <a:solidFill>
                  <a:prstClr val="black"/>
                </a:solidFill>
                <a:ea typeface="ＭＳ Ｐゴシック" charset="-128"/>
                <a:cs typeface="ＭＳ Ｐゴシック" charset="-128"/>
              </a:rPr>
              <a:t>Flooding</a:t>
            </a:r>
          </a:p>
        </p:txBody>
      </p:sp>
      <p:pic>
        <p:nvPicPr>
          <p:cNvPr id="30" name="Picture 49"/>
          <p:cNvPicPr>
            <a:picLocks noChangeAspect="1" noChangeArrowheads="1"/>
          </p:cNvPicPr>
          <p:nvPr/>
        </p:nvPicPr>
        <p:blipFill>
          <a:blip r:embed="rId6"/>
          <a:srcRect/>
          <a:stretch>
            <a:fillRect/>
          </a:stretch>
        </p:blipFill>
        <p:spPr bwMode="auto">
          <a:xfrm>
            <a:off x="384388" y="3239838"/>
            <a:ext cx="2035067" cy="13747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1" name="Picture 5"/>
          <p:cNvPicPr>
            <a:picLocks noChangeAspect="1" noChangeArrowheads="1"/>
          </p:cNvPicPr>
          <p:nvPr/>
        </p:nvPicPr>
        <p:blipFill>
          <a:blip r:embed="rId7"/>
          <a:srcRect/>
          <a:stretch>
            <a:fillRect/>
          </a:stretch>
        </p:blipFill>
        <p:spPr bwMode="auto">
          <a:xfrm>
            <a:off x="1396832" y="3183265"/>
            <a:ext cx="1090939" cy="631111"/>
          </a:xfrm>
          <a:prstGeom prst="ellipse">
            <a:avLst/>
          </a:prstGeom>
          <a:ln>
            <a:noFill/>
          </a:ln>
          <a:effectLst>
            <a:softEdge rad="112500"/>
          </a:effectLst>
        </p:spPr>
      </p:pic>
      <p:pic>
        <p:nvPicPr>
          <p:cNvPr id="32" name="Picture 4"/>
          <p:cNvPicPr>
            <a:picLocks noChangeAspect="1" noChangeArrowheads="1"/>
          </p:cNvPicPr>
          <p:nvPr/>
        </p:nvPicPr>
        <p:blipFill>
          <a:blip r:embed="rId8"/>
          <a:srcRect/>
          <a:stretch>
            <a:fillRect/>
          </a:stretch>
        </p:blipFill>
        <p:spPr bwMode="auto">
          <a:xfrm>
            <a:off x="2521227" y="3189521"/>
            <a:ext cx="1940974" cy="14250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http://trmm.gsfc.nasa.gov/trmm_rain/Events/manuel_18_september_2013_0212_utc_trmm_pr.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45464" y="3183265"/>
            <a:ext cx="2137032" cy="14313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http://blogs.agu.org/landslideblog/files/2010/10/08_06-Japan-landslide-2.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74339" y="3198749"/>
            <a:ext cx="634201" cy="699247"/>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4" name="Picture 2" descr="NASAsnow6"/>
          <p:cNvPicPr>
            <a:picLocks noChangeAspect="1" noChangeArrowheads="1"/>
          </p:cNvPicPr>
          <p:nvPr/>
        </p:nvPicPr>
        <p:blipFill>
          <a:blip r:embed="rId11" cstate="print"/>
          <a:srcRect/>
          <a:stretch>
            <a:fillRect/>
          </a:stretch>
        </p:blipFill>
        <p:spPr bwMode="auto">
          <a:xfrm>
            <a:off x="4625753" y="3183265"/>
            <a:ext cx="1908088" cy="14313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5" name="TextBox 79"/>
          <p:cNvSpPr txBox="1">
            <a:spLocks noChangeArrowheads="1"/>
          </p:cNvSpPr>
          <p:nvPr/>
        </p:nvSpPr>
        <p:spPr bwMode="auto">
          <a:xfrm>
            <a:off x="7349420" y="2882754"/>
            <a:ext cx="953494" cy="338554"/>
          </a:xfrm>
          <a:prstGeom prst="rect">
            <a:avLst/>
          </a:prstGeom>
          <a:noFill/>
          <a:ln w="9525">
            <a:noFill/>
            <a:miter lim="800000"/>
            <a:headEnd/>
            <a:tailEnd/>
          </a:ln>
        </p:spPr>
        <p:txBody>
          <a:bodyPr wrap="none">
            <a:prstTxWarp prst="textNoShape">
              <a:avLst/>
            </a:prstTxWarp>
            <a:spAutoFit/>
          </a:bodyPr>
          <a:lstStyle/>
          <a:p>
            <a:pPr defTabSz="457200"/>
            <a:r>
              <a:rPr lang="en-US" sz="1600" i="1" dirty="0" smtClean="0">
                <a:solidFill>
                  <a:prstClr val="black"/>
                </a:solidFill>
                <a:ea typeface="ＭＳ Ｐゴシック" charset="-128"/>
                <a:cs typeface="ＭＳ Ｐゴシック" charset="-128"/>
              </a:rPr>
              <a:t>Cyclones</a:t>
            </a:r>
            <a:endParaRPr lang="en-US" sz="1600" i="1" dirty="0">
              <a:solidFill>
                <a:prstClr val="black"/>
              </a:solidFill>
              <a:ea typeface="ＭＳ Ｐゴシック" charset="-128"/>
              <a:cs typeface="ＭＳ Ｐゴシック" charset="-128"/>
            </a:endParaRPr>
          </a:p>
        </p:txBody>
      </p:sp>
      <p:pic>
        <p:nvPicPr>
          <p:cNvPr id="1032"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01528" y="5106875"/>
            <a:ext cx="1661410" cy="13855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274106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42862"/>
            <a:ext cx="9144000" cy="780407"/>
          </a:xfrm>
        </p:spPr>
        <p:txBody>
          <a:bodyPr>
            <a:normAutofit/>
          </a:bodyPr>
          <a:lstStyle/>
          <a:p>
            <a:r>
              <a:rPr lang="en-US" sz="3600" b="1" dirty="0" smtClean="0"/>
              <a:t>Societal Benefit Areas</a:t>
            </a:r>
            <a:endParaRPr lang="en-US" sz="3600"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72859302"/>
              </p:ext>
            </p:extLst>
          </p:nvPr>
        </p:nvGraphicFramePr>
        <p:xfrm>
          <a:off x="530225" y="775645"/>
          <a:ext cx="8095384" cy="5995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1475928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Content Placeholder 4"/>
          <p:cNvSpPr txBox="1">
            <a:spLocks/>
          </p:cNvSpPr>
          <p:nvPr/>
        </p:nvSpPr>
        <p:spPr bwMode="auto">
          <a:xfrm>
            <a:off x="0" y="22225"/>
            <a:ext cx="9144000" cy="1984375"/>
          </a:xfrm>
          <a:prstGeom prst="rect">
            <a:avLst/>
          </a:prstGeom>
          <a:noFill/>
          <a:ln w="9525">
            <a:noFill/>
            <a:miter lim="800000"/>
            <a:headEnd/>
            <a:tailEnd/>
          </a:ln>
        </p:spPr>
        <p:txBody>
          <a:bodyPr>
            <a:prstTxWarp prst="textNoShape">
              <a:avLst/>
            </a:prstTxWarp>
          </a:bodyPr>
          <a:lstStyle/>
          <a:p>
            <a:pPr marL="342900" indent="-342900" algn="ctr" defTabSz="457200" eaLnBrk="0" hangingPunct="0">
              <a:spcBef>
                <a:spcPct val="20000"/>
              </a:spcBef>
              <a:buFont typeface="Arial" charset="0"/>
              <a:buNone/>
            </a:pPr>
            <a:r>
              <a:rPr lang="en-US" sz="3600" b="1" dirty="0" smtClean="0">
                <a:solidFill>
                  <a:srgbClr val="000000"/>
                </a:solidFill>
                <a:latin typeface="Calibri" charset="0"/>
                <a:ea typeface="ＭＳ Ｐゴシック" charset="-128"/>
                <a:cs typeface="ＭＳ Ｐゴシック" charset="-128"/>
              </a:rPr>
              <a:t>Information </a:t>
            </a:r>
            <a:r>
              <a:rPr lang="en-US" sz="3600" b="1" dirty="0">
                <a:solidFill>
                  <a:srgbClr val="000000"/>
                </a:solidFill>
                <a:latin typeface="Calibri" charset="0"/>
                <a:ea typeface="ＭＳ Ｐゴシック" charset="-128"/>
                <a:cs typeface="ＭＳ Ｐゴシック" charset="-128"/>
              </a:rPr>
              <a:t>on the TRMM and GPM Missions</a:t>
            </a:r>
            <a:r>
              <a:rPr lang="en-US" sz="3600" b="1" dirty="0" smtClean="0">
                <a:solidFill>
                  <a:srgbClr val="000000"/>
                </a:solidFill>
                <a:latin typeface="Calibri" charset="0"/>
                <a:ea typeface="ＭＳ Ｐゴシック" charset="-128"/>
                <a:cs typeface="ＭＳ Ｐゴシック" charset="-128"/>
              </a:rPr>
              <a:t>:</a:t>
            </a:r>
            <a:endParaRPr lang="en-US" sz="3600" b="1" dirty="0">
              <a:solidFill>
                <a:srgbClr val="000000"/>
              </a:solidFill>
              <a:latin typeface="Calibri" charset="0"/>
              <a:ea typeface="ＭＳ Ｐゴシック" charset="-128"/>
              <a:cs typeface="ＭＳ Ｐゴシック" charset="-128"/>
            </a:endParaRPr>
          </a:p>
          <a:p>
            <a:pPr marL="342900" indent="-342900" algn="ctr" defTabSz="457200" eaLnBrk="0" hangingPunct="0">
              <a:spcBef>
                <a:spcPct val="20000"/>
              </a:spcBef>
              <a:buFont typeface="Arial" charset="0"/>
              <a:buNone/>
            </a:pPr>
            <a:r>
              <a:rPr lang="en-US" sz="2400" dirty="0">
                <a:solidFill>
                  <a:prstClr val="black"/>
                </a:solidFill>
                <a:latin typeface="Calibri" charset="0"/>
                <a:ea typeface="ＭＳ Ｐゴシック" charset="-128"/>
                <a:cs typeface="ＭＳ Ｐゴシック" charset="-128"/>
                <a:hlinkClick r:id="rId3"/>
              </a:rPr>
              <a:t>http://gpm.nasa.gov</a:t>
            </a:r>
            <a:r>
              <a:rPr lang="en-US" sz="2400" dirty="0">
                <a:solidFill>
                  <a:prstClr val="black"/>
                </a:solidFill>
                <a:latin typeface="Calibri" charset="0"/>
                <a:ea typeface="ＭＳ Ｐゴシック" charset="-128"/>
                <a:cs typeface="ＭＳ Ｐゴシック" charset="-128"/>
              </a:rPr>
              <a:t>     </a:t>
            </a:r>
          </a:p>
          <a:p>
            <a:pPr marL="342900" indent="-342900" algn="ctr" defTabSz="457200" eaLnBrk="0" hangingPunct="0">
              <a:spcBef>
                <a:spcPct val="20000"/>
              </a:spcBef>
              <a:buFont typeface="Arial" charset="0"/>
              <a:buNone/>
            </a:pPr>
            <a:r>
              <a:rPr lang="en-US" sz="2400" dirty="0">
                <a:solidFill>
                  <a:prstClr val="black"/>
                </a:solidFill>
                <a:latin typeface="Calibri" charset="0"/>
                <a:ea typeface="ＭＳ Ｐゴシック" charset="-128"/>
                <a:cs typeface="ＭＳ Ｐゴシック" charset="-128"/>
                <a:hlinkClick r:id="rId4"/>
              </a:rPr>
              <a:t>www.nasa.gov/gpm</a:t>
            </a:r>
            <a:r>
              <a:rPr lang="en-US" sz="2400" dirty="0">
                <a:solidFill>
                  <a:prstClr val="black"/>
                </a:solidFill>
                <a:latin typeface="Calibri" charset="0"/>
                <a:ea typeface="ＭＳ Ｐゴシック" charset="-128"/>
                <a:cs typeface="ＭＳ Ｐゴシック" charset="-128"/>
              </a:rPr>
              <a:t> </a:t>
            </a:r>
          </a:p>
          <a:p>
            <a:pPr marL="342900" indent="-342900" algn="ctr" defTabSz="457200" eaLnBrk="0" hangingPunct="0">
              <a:spcBef>
                <a:spcPct val="20000"/>
              </a:spcBef>
              <a:buFont typeface="Arial" charset="0"/>
              <a:buNone/>
            </a:pPr>
            <a:r>
              <a:rPr lang="en-US" sz="2400" dirty="0">
                <a:solidFill>
                  <a:srgbClr val="000000"/>
                </a:solidFill>
                <a:latin typeface="Calibri" charset="0"/>
                <a:ea typeface="ＭＳ Ｐゴシック" charset="-128"/>
                <a:cs typeface="ＭＳ Ｐゴシック" charset="-128"/>
              </a:rPr>
              <a:t>Twitter: </a:t>
            </a:r>
            <a:r>
              <a:rPr lang="en-US" sz="2400" dirty="0" err="1">
                <a:solidFill>
                  <a:srgbClr val="000000"/>
                </a:solidFill>
                <a:latin typeface="Calibri" charset="0"/>
                <a:ea typeface="ＭＳ Ｐゴシック" charset="-128"/>
                <a:cs typeface="ＭＳ Ｐゴシック" charset="-128"/>
              </a:rPr>
              <a:t>NASA_Rain</a:t>
            </a:r>
            <a:r>
              <a:rPr lang="en-US" sz="2400" dirty="0">
                <a:solidFill>
                  <a:srgbClr val="000000"/>
                </a:solidFill>
                <a:latin typeface="Calibri" charset="0"/>
                <a:ea typeface="ＭＳ Ｐゴシック" charset="-128"/>
                <a:cs typeface="ＭＳ Ｐゴシック" charset="-128"/>
              </a:rPr>
              <a:t>	Facebook: </a:t>
            </a:r>
            <a:r>
              <a:rPr lang="en-US" sz="2400" dirty="0" err="1">
                <a:solidFill>
                  <a:srgbClr val="000000"/>
                </a:solidFill>
                <a:latin typeface="Calibri" charset="0"/>
                <a:ea typeface="ＭＳ Ｐゴシック" charset="-128"/>
                <a:cs typeface="ＭＳ Ｐゴシック" charset="-128"/>
              </a:rPr>
              <a:t>NASA.Rain</a:t>
            </a:r>
            <a:endParaRPr lang="en-US" sz="2400" dirty="0">
              <a:solidFill>
                <a:srgbClr val="000000"/>
              </a:solidFill>
              <a:latin typeface="Calibri" charset="0"/>
              <a:ea typeface="ＭＳ Ｐゴシック" charset="-128"/>
              <a:cs typeface="ＭＳ Ｐゴシック" charset="-128"/>
            </a:endParaRPr>
          </a:p>
        </p:txBody>
      </p:sp>
      <p:pic>
        <p:nvPicPr>
          <p:cNvPr id="73732" name="Picture 2"/>
          <p:cNvPicPr>
            <a:picLocks noChangeAspect="1" noChangeArrowheads="1"/>
          </p:cNvPicPr>
          <p:nvPr/>
        </p:nvPicPr>
        <p:blipFill>
          <a:blip r:embed="rId5"/>
          <a:srcRect/>
          <a:stretch>
            <a:fillRect/>
          </a:stretch>
        </p:blipFill>
        <p:spPr bwMode="auto">
          <a:xfrm>
            <a:off x="-1906" y="2363918"/>
            <a:ext cx="9145906" cy="4494082"/>
          </a:xfrm>
          <a:prstGeom prst="rect">
            <a:avLst/>
          </a:prstGeom>
          <a:noFill/>
          <a:ln w="9525">
            <a:noFill/>
            <a:miter lim="800000"/>
            <a:headEnd/>
            <a:tailEnd/>
          </a:ln>
        </p:spPr>
      </p:pic>
    </p:spTree>
    <p:extLst>
      <p:ext uri="{BB962C8B-B14F-4D97-AF65-F5344CB8AC3E}">
        <p14:creationId xmlns:p14="http://schemas.microsoft.com/office/powerpoint/2010/main" val="67673370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356350"/>
            <a:ext cx="9144000" cy="50165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7"/>
          <p:cNvSpPr>
            <a:spLocks noGrp="1"/>
          </p:cNvSpPr>
          <p:nvPr>
            <p:ph idx="1"/>
          </p:nvPr>
        </p:nvSpPr>
        <p:spPr>
          <a:xfrm>
            <a:off x="3165241" y="1335390"/>
            <a:ext cx="5866703" cy="5061604"/>
          </a:xfrm>
          <a:ln w="3175" cmpd="sng">
            <a:noFill/>
          </a:ln>
        </p:spPr>
        <p:txBody>
          <a:bodyPr>
            <a:normAutofit fontScale="92500" lnSpcReduction="10000"/>
          </a:bodyPr>
          <a:lstStyle/>
          <a:p>
            <a:r>
              <a:rPr lang="en-US" sz="1600" b="1" dirty="0"/>
              <a:t>Status</a:t>
            </a:r>
            <a:r>
              <a:rPr lang="en-US" sz="1600" dirty="0"/>
              <a:t> (3/24/14)</a:t>
            </a:r>
            <a:r>
              <a:rPr lang="en-US" sz="1600" b="1" i="1" dirty="0">
                <a:solidFill>
                  <a:schemeClr val="tx2"/>
                </a:solidFill>
              </a:rPr>
              <a:t>: </a:t>
            </a:r>
            <a:r>
              <a:rPr lang="en-US" sz="1600" b="1" i="1" dirty="0" smtClean="0">
                <a:solidFill>
                  <a:schemeClr val="tx2"/>
                </a:solidFill>
              </a:rPr>
              <a:t>In progress with expected date of completion: Winter 2014</a:t>
            </a:r>
            <a:endParaRPr lang="en-US" sz="1600" b="1" i="1" dirty="0">
              <a:solidFill>
                <a:schemeClr val="tx2"/>
              </a:solidFill>
            </a:endParaRPr>
          </a:p>
          <a:p>
            <a:r>
              <a:rPr lang="en-US" sz="1600" b="1" dirty="0"/>
              <a:t>Product: </a:t>
            </a:r>
            <a:r>
              <a:rPr lang="en-US" sz="1600" dirty="0" smtClean="0"/>
              <a:t>interpretive program</a:t>
            </a:r>
          </a:p>
          <a:p>
            <a:r>
              <a:rPr lang="en-US" sz="1600" b="1" dirty="0" smtClean="0"/>
              <a:t>Audience</a:t>
            </a:r>
            <a:r>
              <a:rPr lang="en-US" sz="1600" b="1" dirty="0"/>
              <a:t>: </a:t>
            </a:r>
            <a:r>
              <a:rPr lang="en-US" sz="1600" dirty="0" smtClean="0"/>
              <a:t>Families, general public visiting Refuge</a:t>
            </a:r>
            <a:endParaRPr lang="en-US" sz="1600" dirty="0"/>
          </a:p>
          <a:p>
            <a:r>
              <a:rPr lang="en-US" sz="1600" b="1" dirty="0"/>
              <a:t>Thematic Statement: </a:t>
            </a:r>
            <a:r>
              <a:rPr lang="en-US" sz="1600" dirty="0" smtClean="0"/>
              <a:t>Climate changes are visible on the Kenai Peninsula in </a:t>
            </a:r>
            <a:r>
              <a:rPr lang="en-US" sz="1600" dirty="0" err="1" smtClean="0"/>
              <a:t>southcentral</a:t>
            </a:r>
            <a:r>
              <a:rPr lang="en-US" sz="1600" dirty="0" smtClean="0"/>
              <a:t> Alaska. Citizen science observations of weather, seasonal change will contribute to hands-on exploration of weather and climate by visitors to the Kenai National Wildlife Refuge.</a:t>
            </a:r>
            <a:endParaRPr lang="en-US" sz="1600" b="1" dirty="0" smtClean="0"/>
          </a:p>
          <a:p>
            <a:r>
              <a:rPr lang="en-US" sz="1600" b="1" dirty="0" smtClean="0"/>
              <a:t>Measurable </a:t>
            </a:r>
            <a:r>
              <a:rPr lang="en-US" sz="1600" b="1" dirty="0"/>
              <a:t>Objectives: </a:t>
            </a:r>
            <a:r>
              <a:rPr lang="en-US" sz="1600" dirty="0" smtClean="0"/>
              <a:t>100 visitors will participate in weather monitoring interpretive programs in 2015.</a:t>
            </a:r>
            <a:endParaRPr lang="en-US" sz="1600" dirty="0"/>
          </a:p>
          <a:p>
            <a:r>
              <a:rPr lang="en-US" sz="1600" b="1" dirty="0"/>
              <a:t>Technique</a:t>
            </a:r>
            <a:r>
              <a:rPr lang="en-US" sz="1600" dirty="0"/>
              <a:t>: </a:t>
            </a:r>
            <a:r>
              <a:rPr lang="en-US" sz="1600" dirty="0" smtClean="0"/>
              <a:t>citizen science investigation</a:t>
            </a:r>
          </a:p>
          <a:p>
            <a:r>
              <a:rPr lang="en-US" sz="1600" b="1" dirty="0" smtClean="0"/>
              <a:t>Brief Description</a:t>
            </a:r>
            <a:r>
              <a:rPr lang="en-US" sz="1600" b="1" dirty="0"/>
              <a:t>:</a:t>
            </a:r>
            <a:r>
              <a:rPr lang="en-US" sz="1600" dirty="0"/>
              <a:t> </a:t>
            </a:r>
            <a:r>
              <a:rPr lang="en-US" sz="1600" dirty="0" smtClean="0"/>
              <a:t>Newly installed weather station at the Refuge Visitor Center supports citizen science investigations into weather and climate.  Guided walks will incorporate these observations to further explain climatic change and impacts to the ecosystem.</a:t>
            </a:r>
            <a:endParaRPr lang="en-US" sz="1600" b="1" dirty="0"/>
          </a:p>
          <a:p>
            <a:r>
              <a:rPr lang="en-US" sz="1600" b="1" dirty="0"/>
              <a:t>Timeline to </a:t>
            </a:r>
            <a:r>
              <a:rPr lang="en-US" sz="1600" b="1" dirty="0" smtClean="0"/>
              <a:t>Complete: </a:t>
            </a:r>
            <a:r>
              <a:rPr lang="en-US" sz="1600" dirty="0" smtClean="0"/>
              <a:t>Delays in new Visitor Center construction have pushed the completion date to this winter, but the weather station is installed and data collection software/process is being piloted this summer.</a:t>
            </a:r>
            <a:endParaRPr lang="en-US" sz="1600" dirty="0"/>
          </a:p>
          <a:p>
            <a:r>
              <a:rPr lang="en-US" sz="1600" b="1" dirty="0"/>
              <a:t>NASA </a:t>
            </a:r>
            <a:r>
              <a:rPr lang="en-US" sz="1600" b="1" dirty="0" smtClean="0"/>
              <a:t>Resources</a:t>
            </a:r>
            <a:r>
              <a:rPr lang="en-US" sz="1600" b="1" dirty="0"/>
              <a:t> U</a:t>
            </a:r>
            <a:r>
              <a:rPr lang="en-US" sz="1600" b="1" dirty="0" smtClean="0"/>
              <a:t>sed: </a:t>
            </a:r>
            <a:r>
              <a:rPr lang="en-US" sz="1600" b="1" dirty="0" smtClean="0">
                <a:hlinkClick r:id="rId3"/>
              </a:rPr>
              <a:t>www.gpm.nasa.gov</a:t>
            </a:r>
            <a:r>
              <a:rPr lang="en-US" sz="1600" b="1" dirty="0" smtClean="0"/>
              <a:t>, climate.nasa.gov </a:t>
            </a:r>
            <a:endParaRPr lang="en-US" sz="1600" dirty="0"/>
          </a:p>
        </p:txBody>
      </p:sp>
      <p:sp>
        <p:nvSpPr>
          <p:cNvPr id="10" name="Date Placeholder 9"/>
          <p:cNvSpPr>
            <a:spLocks noGrp="1"/>
          </p:cNvSpPr>
          <p:nvPr>
            <p:ph type="dt" sz="half" idx="10"/>
          </p:nvPr>
        </p:nvSpPr>
        <p:spPr>
          <a:xfrm>
            <a:off x="66233" y="6169852"/>
            <a:ext cx="3390900" cy="582199"/>
          </a:xfrm>
        </p:spPr>
        <p:txBody>
          <a:bodyPr anchor="t"/>
          <a:lstStyle/>
          <a:p>
            <a:r>
              <a:rPr lang="en-US" sz="1400" i="1" dirty="0" smtClean="0">
                <a:solidFill>
                  <a:srgbClr val="17375E"/>
                </a:solidFill>
              </a:rPr>
              <a:t>Supported by the </a:t>
            </a:r>
            <a:r>
              <a:rPr lang="en-US" sz="1400" i="1" dirty="0">
                <a:solidFill>
                  <a:srgbClr val="17375E"/>
                </a:solidFill>
              </a:rPr>
              <a:t>GPM mission: </a:t>
            </a:r>
            <a:r>
              <a:rPr lang="en-US" sz="1400" i="1" dirty="0">
                <a:solidFill>
                  <a:schemeClr val="accent4"/>
                </a:solidFill>
                <a:hlinkClick r:id="rId4"/>
              </a:rPr>
              <a:t>http://pmm.nasa.gov/</a:t>
            </a:r>
            <a:r>
              <a:rPr lang="en-US" sz="1400" i="1" dirty="0" smtClean="0">
                <a:solidFill>
                  <a:schemeClr val="accent4"/>
                </a:solidFill>
                <a:hlinkClick r:id="rId4"/>
              </a:rPr>
              <a:t>GPM</a:t>
            </a:r>
            <a:r>
              <a:rPr lang="en-US" sz="1400" i="1" dirty="0" smtClean="0">
                <a:solidFill>
                  <a:schemeClr val="accent4"/>
                </a:solidFill>
              </a:rPr>
              <a:t> </a:t>
            </a:r>
            <a:endParaRPr lang="en-US" sz="1400" i="1" dirty="0">
              <a:solidFill>
                <a:schemeClr val="accent4"/>
              </a:solidFill>
            </a:endParaRPr>
          </a:p>
        </p:txBody>
      </p:sp>
      <p:sp>
        <p:nvSpPr>
          <p:cNvPr id="11" name="Footer Placeholder 10"/>
          <p:cNvSpPr>
            <a:spLocks noGrp="1"/>
          </p:cNvSpPr>
          <p:nvPr>
            <p:ph type="ftr" sz="quarter" idx="11"/>
          </p:nvPr>
        </p:nvSpPr>
        <p:spPr>
          <a:xfrm>
            <a:off x="3246876" y="6169852"/>
            <a:ext cx="5785068" cy="401224"/>
          </a:xfrm>
        </p:spPr>
        <p:txBody>
          <a:bodyPr anchor="t"/>
          <a:lstStyle/>
          <a:p>
            <a:r>
              <a:rPr lang="en-US" i="1" dirty="0" smtClean="0">
                <a:solidFill>
                  <a:srgbClr val="073779"/>
                </a:solidFill>
              </a:rPr>
              <a:t>For more Information:   Leah </a:t>
            </a:r>
            <a:r>
              <a:rPr lang="en-US" i="1" dirty="0" err="1" smtClean="0">
                <a:solidFill>
                  <a:srgbClr val="073779"/>
                </a:solidFill>
              </a:rPr>
              <a:t>Eskelin</a:t>
            </a:r>
            <a:r>
              <a:rPr lang="en-US" i="1" dirty="0" smtClean="0">
                <a:solidFill>
                  <a:srgbClr val="073779"/>
                </a:solidFill>
              </a:rPr>
              <a:t>, 907-260-2811, leah_eskelin@fws.gov</a:t>
            </a:r>
          </a:p>
        </p:txBody>
      </p:sp>
      <p:sp>
        <p:nvSpPr>
          <p:cNvPr id="3" name="Rectangle 2"/>
          <p:cNvSpPr/>
          <p:nvPr/>
        </p:nvSpPr>
        <p:spPr>
          <a:xfrm>
            <a:off x="171216" y="3090902"/>
            <a:ext cx="3009900" cy="553998"/>
          </a:xfrm>
          <a:prstGeom prst="rect">
            <a:avLst/>
          </a:prstGeom>
        </p:spPr>
        <p:txBody>
          <a:bodyPr wrap="square">
            <a:spAutoFit/>
          </a:bodyPr>
          <a:lstStyle/>
          <a:p>
            <a:r>
              <a:rPr lang="en-US" sz="1000" dirty="0" smtClean="0"/>
              <a:t>Kenai NWR, in </a:t>
            </a:r>
            <a:r>
              <a:rPr lang="en-US" sz="1000" dirty="0" err="1" smtClean="0"/>
              <a:t>southcentral</a:t>
            </a:r>
            <a:r>
              <a:rPr lang="en-US" sz="1000" dirty="0" smtClean="0"/>
              <a:t> Alaska is 2 million acres of diverse habitats supporting over 1000 species of flora and fauna.</a:t>
            </a:r>
            <a:endParaRPr lang="en-US" sz="1000" dirty="0"/>
          </a:p>
        </p:txBody>
      </p:sp>
      <p:sp>
        <p:nvSpPr>
          <p:cNvPr id="14" name="Rectangle 13"/>
          <p:cNvSpPr/>
          <p:nvPr/>
        </p:nvSpPr>
        <p:spPr>
          <a:xfrm>
            <a:off x="0" y="0"/>
            <a:ext cx="9169400" cy="1070219"/>
          </a:xfrm>
          <a:prstGeom prst="rect">
            <a:avLst/>
          </a:prstGeom>
          <a:solidFill>
            <a:schemeClr val="accent1">
              <a:lumMod val="75000"/>
            </a:schemeClr>
          </a:solidFill>
          <a:ln w="31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EtoSc1.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851" y="11521"/>
            <a:ext cx="1015149" cy="1065810"/>
          </a:xfrm>
          <a:prstGeom prst="rect">
            <a:avLst/>
          </a:prstGeom>
          <a:solidFill>
            <a:schemeClr val="tx1"/>
          </a:solidFill>
        </p:spPr>
      </p:pic>
      <p:sp>
        <p:nvSpPr>
          <p:cNvPr id="13" name="TextBox 12"/>
          <p:cNvSpPr txBox="1"/>
          <p:nvPr/>
        </p:nvSpPr>
        <p:spPr>
          <a:xfrm>
            <a:off x="1016000" y="37356"/>
            <a:ext cx="8128000" cy="707886"/>
          </a:xfrm>
          <a:prstGeom prst="rect">
            <a:avLst/>
          </a:prstGeom>
          <a:noFill/>
        </p:spPr>
        <p:txBody>
          <a:bodyPr wrap="square" rtlCol="0">
            <a:spAutoFit/>
          </a:bodyPr>
          <a:lstStyle/>
          <a:p>
            <a:pPr algn="ctr"/>
            <a:r>
              <a:rPr lang="en-US" sz="2400" dirty="0" smtClean="0">
                <a:solidFill>
                  <a:schemeClr val="bg1"/>
                </a:solidFill>
              </a:rPr>
              <a:t>Changing Landscapes of the Kenai NW Refuge</a:t>
            </a:r>
          </a:p>
          <a:p>
            <a:pPr algn="ctr"/>
            <a:r>
              <a:rPr lang="en-US" sz="1600" i="1" dirty="0">
                <a:solidFill>
                  <a:schemeClr val="bg1"/>
                </a:solidFill>
              </a:rPr>
              <a:t>A</a:t>
            </a:r>
            <a:r>
              <a:rPr lang="en-US" sz="1600" i="1" dirty="0" smtClean="0">
                <a:solidFill>
                  <a:schemeClr val="bg1"/>
                </a:solidFill>
              </a:rPr>
              <a:t> GPM</a:t>
            </a:r>
            <a:r>
              <a:rPr lang="en-US" sz="1600" i="1" dirty="0">
                <a:solidFill>
                  <a:schemeClr val="bg1"/>
                </a:solidFill>
              </a:rPr>
              <a:t>-Earth to Sky Collaborative </a:t>
            </a:r>
            <a:r>
              <a:rPr lang="en-US" sz="1600" i="1" dirty="0" smtClean="0">
                <a:solidFill>
                  <a:schemeClr val="bg1"/>
                </a:solidFill>
              </a:rPr>
              <a:t>Effort</a:t>
            </a:r>
          </a:p>
        </p:txBody>
      </p:sp>
      <p:pic>
        <p:nvPicPr>
          <p:cNvPr id="4" name="Picture 3"/>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53883" y="1192515"/>
            <a:ext cx="2812816" cy="1941210"/>
          </a:xfrm>
          <a:prstGeom prst="rect">
            <a:avLst/>
          </a:prstGeom>
        </p:spPr>
      </p:pic>
      <p:pic>
        <p:nvPicPr>
          <p:cNvPr id="6" name="Picture 5"/>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6233" y="3833883"/>
            <a:ext cx="2429109" cy="2335969"/>
          </a:xfrm>
          <a:prstGeom prst="rect">
            <a:avLst/>
          </a:prstGeom>
        </p:spPr>
      </p:pic>
    </p:spTree>
    <p:extLst>
      <p:ext uri="{BB962C8B-B14F-4D97-AF65-F5344CB8AC3E}">
        <p14:creationId xmlns:p14="http://schemas.microsoft.com/office/powerpoint/2010/main" val="204826218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356350"/>
            <a:ext cx="9144000" cy="50165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7"/>
          <p:cNvSpPr>
            <a:spLocks noGrp="1"/>
          </p:cNvSpPr>
          <p:nvPr>
            <p:ph idx="1"/>
          </p:nvPr>
        </p:nvSpPr>
        <p:spPr>
          <a:xfrm>
            <a:off x="3111500" y="1128059"/>
            <a:ext cx="5941780" cy="5061604"/>
          </a:xfrm>
          <a:ln w="3175" cmpd="sng">
            <a:noFill/>
          </a:ln>
        </p:spPr>
        <p:txBody>
          <a:bodyPr>
            <a:normAutofit/>
          </a:bodyPr>
          <a:lstStyle/>
          <a:p>
            <a:r>
              <a:rPr lang="en-US" sz="1600" b="1" dirty="0" smtClean="0"/>
              <a:t>Measurable Objective(s):</a:t>
            </a:r>
            <a:r>
              <a:rPr lang="en-US" sz="1600" dirty="0" smtClean="0"/>
              <a:t> in progress</a:t>
            </a:r>
          </a:p>
          <a:p>
            <a:pPr marL="0" indent="0">
              <a:buNone/>
            </a:pPr>
            <a:endParaRPr lang="en-US" sz="1600" dirty="0" smtClean="0"/>
          </a:p>
          <a:p>
            <a:r>
              <a:rPr lang="en-US" sz="1600" b="1" dirty="0" smtClean="0"/>
              <a:t>Evidence of Achieving Objectives:</a:t>
            </a:r>
            <a:r>
              <a:rPr lang="en-US" sz="1600" dirty="0" smtClean="0"/>
              <a:t> data expected by summer 2015 after Visitor Center is opened to the public</a:t>
            </a:r>
          </a:p>
          <a:p>
            <a:pPr marL="0" indent="0">
              <a:buNone/>
            </a:pPr>
            <a:endParaRPr lang="en-US" sz="1600" dirty="0" smtClean="0"/>
          </a:p>
          <a:p>
            <a:r>
              <a:rPr lang="en-US" sz="1600" b="1" dirty="0" smtClean="0"/>
              <a:t>Evidence of Impact on Audience: </a:t>
            </a:r>
            <a:r>
              <a:rPr lang="en-US" sz="1600" dirty="0" smtClean="0"/>
              <a:t>though not complete, the addition of weather data collection in a pilot this winter was received positively.  Use of technology engaged upper-Elementary and Middle School aged participants and they were actively interested in the process.</a:t>
            </a:r>
            <a:endParaRPr lang="en-US" sz="1600" dirty="0"/>
          </a:p>
          <a:p>
            <a:endParaRPr lang="en-US" sz="1600" dirty="0" smtClean="0"/>
          </a:p>
          <a:p>
            <a:r>
              <a:rPr lang="en-US" sz="1600" b="1" dirty="0" smtClean="0"/>
              <a:t>Unintended impacts: </a:t>
            </a:r>
            <a:r>
              <a:rPr lang="en-US" sz="1600" dirty="0" smtClean="0"/>
              <a:t>The weather station has been incorporated into the permanent exhibit at the new Visitor Center, with climate change added as a major interpretive topic in the space .</a:t>
            </a:r>
            <a:endParaRPr lang="en-US" sz="1600" b="1" dirty="0" smtClean="0"/>
          </a:p>
          <a:p>
            <a:pPr marL="0" indent="0">
              <a:buNone/>
            </a:pPr>
            <a:endParaRPr lang="en-US" sz="1600" b="1" dirty="0" smtClean="0"/>
          </a:p>
          <a:p>
            <a:r>
              <a:rPr lang="en-US" sz="1600" b="1" dirty="0" smtClean="0"/>
              <a:t>Anecdotes (stories) about impact on individuals: none yet</a:t>
            </a:r>
          </a:p>
          <a:p>
            <a:pPr marL="0" indent="0">
              <a:buNone/>
            </a:pPr>
            <a:endParaRPr lang="en-US" sz="1600" b="1" dirty="0" smtClean="0"/>
          </a:p>
          <a:p>
            <a:r>
              <a:rPr lang="en-US" sz="1600" b="1" dirty="0" smtClean="0"/>
              <a:t>Spinoffs, partnerships, other impacts: none yet</a:t>
            </a:r>
          </a:p>
          <a:p>
            <a:pPr marL="0" indent="0">
              <a:buNone/>
            </a:pPr>
            <a:endParaRPr lang="en-US" sz="1600" b="1" dirty="0" smtClean="0"/>
          </a:p>
          <a:p>
            <a:pPr>
              <a:buNone/>
            </a:pPr>
            <a:endParaRPr lang="en-US" sz="1600" dirty="0"/>
          </a:p>
        </p:txBody>
      </p:sp>
      <p:sp>
        <p:nvSpPr>
          <p:cNvPr id="12" name="Rectangle 11"/>
          <p:cNvSpPr/>
          <p:nvPr/>
        </p:nvSpPr>
        <p:spPr>
          <a:xfrm>
            <a:off x="0" y="0"/>
            <a:ext cx="9169400" cy="1070219"/>
          </a:xfrm>
          <a:prstGeom prst="rect">
            <a:avLst/>
          </a:prstGeom>
          <a:solidFill>
            <a:schemeClr val="accent1">
              <a:lumMod val="75000"/>
            </a:schemeClr>
          </a:solidFill>
          <a:ln w="31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EtoSc1.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51" y="11521"/>
            <a:ext cx="1015149" cy="1065810"/>
          </a:xfrm>
          <a:prstGeom prst="rect">
            <a:avLst/>
          </a:prstGeom>
          <a:solidFill>
            <a:schemeClr val="tx1"/>
          </a:solidFill>
        </p:spPr>
      </p:pic>
      <p:pic>
        <p:nvPicPr>
          <p:cNvPr id="1026" name="Picture 2"/>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a:stretch/>
        </p:blipFill>
        <p:spPr bwMode="auto">
          <a:xfrm>
            <a:off x="95250" y="1217718"/>
            <a:ext cx="2105025" cy="14053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 name="Picture 2"/>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5400000">
            <a:off x="357186" y="2797391"/>
            <a:ext cx="3095627" cy="2339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23824" y="4749006"/>
            <a:ext cx="1800225" cy="17152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extBox 15"/>
          <p:cNvSpPr txBox="1"/>
          <p:nvPr/>
        </p:nvSpPr>
        <p:spPr>
          <a:xfrm>
            <a:off x="1016000" y="37356"/>
            <a:ext cx="8128000" cy="707886"/>
          </a:xfrm>
          <a:prstGeom prst="rect">
            <a:avLst/>
          </a:prstGeom>
          <a:noFill/>
        </p:spPr>
        <p:txBody>
          <a:bodyPr wrap="square" rtlCol="0">
            <a:spAutoFit/>
          </a:bodyPr>
          <a:lstStyle/>
          <a:p>
            <a:pPr algn="ctr"/>
            <a:r>
              <a:rPr lang="en-US" sz="2400" dirty="0" smtClean="0">
                <a:solidFill>
                  <a:schemeClr val="bg1"/>
                </a:solidFill>
              </a:rPr>
              <a:t>Changing Landscapes of the Kenai NW Refuge</a:t>
            </a:r>
          </a:p>
          <a:p>
            <a:pPr algn="ctr"/>
            <a:r>
              <a:rPr lang="en-US" sz="1600" i="1" dirty="0">
                <a:solidFill>
                  <a:schemeClr val="bg1"/>
                </a:solidFill>
              </a:rPr>
              <a:t>A</a:t>
            </a:r>
            <a:r>
              <a:rPr lang="en-US" sz="1600" i="1" dirty="0" smtClean="0">
                <a:solidFill>
                  <a:schemeClr val="bg1"/>
                </a:solidFill>
              </a:rPr>
              <a:t> GPM</a:t>
            </a:r>
            <a:r>
              <a:rPr lang="en-US" sz="1600" i="1" dirty="0">
                <a:solidFill>
                  <a:schemeClr val="bg1"/>
                </a:solidFill>
              </a:rPr>
              <a:t>-Earth to Sky Collaborative </a:t>
            </a:r>
            <a:r>
              <a:rPr lang="en-US" sz="1600" i="1" dirty="0" smtClean="0">
                <a:solidFill>
                  <a:schemeClr val="bg1"/>
                </a:solidFill>
              </a:rPr>
              <a:t>Effort</a:t>
            </a:r>
          </a:p>
        </p:txBody>
      </p:sp>
      <p:sp>
        <p:nvSpPr>
          <p:cNvPr id="18" name="Footer Placeholder 10"/>
          <p:cNvSpPr>
            <a:spLocks noGrp="1"/>
          </p:cNvSpPr>
          <p:nvPr>
            <p:ph type="ftr" sz="quarter" idx="11"/>
          </p:nvPr>
        </p:nvSpPr>
        <p:spPr>
          <a:xfrm>
            <a:off x="3179312" y="6250988"/>
            <a:ext cx="5873968" cy="426624"/>
          </a:xfrm>
        </p:spPr>
        <p:txBody>
          <a:bodyPr anchor="t"/>
          <a:lstStyle/>
          <a:p>
            <a:r>
              <a:rPr lang="en-US" i="1" dirty="0" smtClean="0">
                <a:solidFill>
                  <a:srgbClr val="073779"/>
                </a:solidFill>
              </a:rPr>
              <a:t>For more Information:   Leah </a:t>
            </a:r>
            <a:r>
              <a:rPr lang="en-US" i="1" dirty="0" err="1" smtClean="0">
                <a:solidFill>
                  <a:srgbClr val="073779"/>
                </a:solidFill>
              </a:rPr>
              <a:t>Eskelin</a:t>
            </a:r>
            <a:r>
              <a:rPr lang="en-US" i="1" dirty="0" smtClean="0">
                <a:solidFill>
                  <a:srgbClr val="073779"/>
                </a:solidFill>
              </a:rPr>
              <a:t>, 907-260-2811, leah_eskelin@fws.gov</a:t>
            </a:r>
          </a:p>
        </p:txBody>
      </p:sp>
    </p:spTree>
    <p:extLst>
      <p:ext uri="{BB962C8B-B14F-4D97-AF65-F5344CB8AC3E}">
        <p14:creationId xmlns:p14="http://schemas.microsoft.com/office/powerpoint/2010/main" val="1335418762"/>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0"/>
</p:tagLst>
</file>

<file path=ppt/theme/theme1.xml><?xml version="1.0" encoding="utf-8"?>
<a:theme xmlns:a="http://schemas.openxmlformats.org/drawingml/2006/main" name="Office Theme">
  <a:themeElements>
    <a:clrScheme name="Custom 8">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BE1D1F"/>
      </a:hlink>
      <a:folHlink>
        <a:srgbClr val="DEBE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1083</TotalTime>
  <Words>2289</Words>
  <Application>Microsoft Macintosh PowerPoint</Application>
  <PresentationFormat>On-screen Show (4:3)</PresentationFormat>
  <Paragraphs>197</Paragraphs>
  <Slides>16</Slides>
  <Notes>11</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Welcome to the Global Precipitation Mission/ETS Mini-Grants Webinar!  with </vt:lpstr>
      <vt:lpstr>Global Precipitation Measurement (GPM) Mission</vt:lpstr>
      <vt:lpstr>PowerPoint Presentation</vt:lpstr>
      <vt:lpstr>Tropical Rainfall Measuring Mission </vt:lpstr>
      <vt:lpstr>GPM Societal Applications</vt:lpstr>
      <vt:lpstr>Societal Benefit Areas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NASA Code 614.4</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Anita Davis</dc:creator>
  <cp:lastModifiedBy>Anita Davis</cp:lastModifiedBy>
  <cp:revision>42</cp:revision>
  <dcterms:created xsi:type="dcterms:W3CDTF">2013-02-28T04:48:40Z</dcterms:created>
  <dcterms:modified xsi:type="dcterms:W3CDTF">2014-05-20T16:23:01Z</dcterms:modified>
</cp:coreProperties>
</file>