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2.bin" ContentType="application/vnd.openxmlformats-officedocument.oleObject"/>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322" r:id="rId2"/>
    <p:sldId id="340" r:id="rId3"/>
    <p:sldId id="256" r:id="rId4"/>
    <p:sldId id="259" r:id="rId5"/>
    <p:sldId id="257" r:id="rId6"/>
    <p:sldId id="270" r:id="rId7"/>
    <p:sldId id="261" r:id="rId8"/>
    <p:sldId id="330" r:id="rId9"/>
    <p:sldId id="323" r:id="rId10"/>
    <p:sldId id="324" r:id="rId11"/>
    <p:sldId id="325" r:id="rId12"/>
    <p:sldId id="326" r:id="rId13"/>
    <p:sldId id="296" r:id="rId14"/>
    <p:sldId id="314" r:id="rId15"/>
    <p:sldId id="266" r:id="rId16"/>
    <p:sldId id="318" r:id="rId17"/>
    <p:sldId id="320" r:id="rId18"/>
    <p:sldId id="321" r:id="rId19"/>
    <p:sldId id="273" r:id="rId20"/>
    <p:sldId id="274" r:id="rId21"/>
    <p:sldId id="275" r:id="rId22"/>
    <p:sldId id="265" r:id="rId23"/>
    <p:sldId id="331" r:id="rId24"/>
    <p:sldId id="332" r:id="rId25"/>
    <p:sldId id="327" r:id="rId26"/>
    <p:sldId id="334" r:id="rId27"/>
    <p:sldId id="335" r:id="rId28"/>
    <p:sldId id="336" r:id="rId29"/>
    <p:sldId id="333" r:id="rId30"/>
    <p:sldId id="337" r:id="rId31"/>
    <p:sldId id="339" r:id="rId32"/>
    <p:sldId id="338" r:id="rId33"/>
    <p:sldId id="328" r:id="rId34"/>
    <p:sldId id="32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E1B"/>
    <a:srgbClr val="B93324"/>
    <a:srgbClr val="7A80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08" autoAdjust="0"/>
    <p:restoredTop sz="91105" autoAdjust="0"/>
  </p:normalViewPr>
  <p:slideViewPr>
    <p:cSldViewPr snapToGrid="0">
      <p:cViewPr varScale="1">
        <p:scale>
          <a:sx n="134" d="100"/>
          <a:sy n="134" d="100"/>
        </p:scale>
        <p:origin x="-1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49BF4B-CC43-0644-B63A-E1D2C52A8943}" type="datetime1">
              <a:rPr lang="en-US" smtClean="0"/>
              <a:t>12/18/14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2BEAAA-3568-7044-9403-E38AB18AD30C}" type="slidenum">
              <a:rPr lang="en-US" smtClean="0"/>
              <a:t>‹#›</a:t>
            </a:fld>
            <a:endParaRPr lang="en-US"/>
          </a:p>
        </p:txBody>
      </p:sp>
    </p:spTree>
    <p:extLst>
      <p:ext uri="{BB962C8B-B14F-4D97-AF65-F5344CB8AC3E}">
        <p14:creationId xmlns:p14="http://schemas.microsoft.com/office/powerpoint/2010/main" val="34744686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06BDBD-C925-E64D-9040-E589CF39771A}" type="datetime1">
              <a:rPr lang="en-US" smtClean="0"/>
              <a:t>12/18/14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0FDBBA-0E4B-6E41-88FC-BC991ED35D7F}" type="slidenum">
              <a:rPr lang="en-US" smtClean="0"/>
              <a:t>‹#›</a:t>
            </a:fld>
            <a:endParaRPr lang="en-US"/>
          </a:p>
        </p:txBody>
      </p:sp>
    </p:spTree>
    <p:extLst>
      <p:ext uri="{BB962C8B-B14F-4D97-AF65-F5344CB8AC3E}">
        <p14:creationId xmlns:p14="http://schemas.microsoft.com/office/powerpoint/2010/main" val="10326591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0FDBBA-0E4B-6E41-88FC-BC991ED35D7F}" type="slidenum">
              <a:rPr lang="en-US" smtClean="0"/>
              <a:t>3</a:t>
            </a:fld>
            <a:endParaRPr lang="en-US"/>
          </a:p>
        </p:txBody>
      </p:sp>
    </p:spTree>
    <p:extLst>
      <p:ext uri="{BB962C8B-B14F-4D97-AF65-F5344CB8AC3E}">
        <p14:creationId xmlns:p14="http://schemas.microsoft.com/office/powerpoint/2010/main" val="1627021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A6ED1-CED5-6B4A-A4DB-CE903E5A85A8}"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A6ED1-CED5-6B4A-A4DB-CE903E5A85A8}"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6A6ED1-CED5-6B4A-A4DB-CE903E5A85A8}"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F0515-1DBB-904C-BD39-12E229BF354B}"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F0515-1DBB-904C-BD39-12E229BF354B}"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F0515-1DBB-904C-BD39-12E229BF354B}"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D017B-FBAF-684C-8E88-08050FDBF91C}" type="slidenum">
              <a:rPr lang="en-US" smtClean="0"/>
              <a:pPr/>
              <a:t>22</a:t>
            </a:fld>
            <a:endParaRPr lang="en-US"/>
          </a:p>
        </p:txBody>
      </p:sp>
    </p:spTree>
    <p:extLst>
      <p:ext uri="{BB962C8B-B14F-4D97-AF65-F5344CB8AC3E}">
        <p14:creationId xmlns:p14="http://schemas.microsoft.com/office/powerpoint/2010/main" val="682753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All</a:t>
            </a:r>
            <a:r>
              <a:rPr lang="en-US" baseline="0" dirty="0" smtClean="0"/>
              <a:t> </a:t>
            </a:r>
            <a:r>
              <a:rPr lang="en-US" dirty="0" smtClean="0"/>
              <a:t>training is developed to support the learner and </a:t>
            </a:r>
            <a:r>
              <a:rPr lang="en-US" sz="1200" b="0" baseline="0" dirty="0" smtClean="0">
                <a:latin typeface="Helvetica Neue" charset="0"/>
              </a:rPr>
              <a:t>is b</a:t>
            </a:r>
            <a:r>
              <a:rPr lang="en-US" sz="1200" b="0" dirty="0" smtClean="0">
                <a:latin typeface="Helvetica Neue" charset="0"/>
              </a:rPr>
              <a:t>ased on a set of 12 Best Practices</a:t>
            </a:r>
          </a:p>
          <a:p>
            <a:endParaRPr lang="en-US" dirty="0" smtClean="0"/>
          </a:p>
          <a:p>
            <a:r>
              <a:rPr lang="en-US" baseline="0" dirty="0" smtClean="0"/>
              <a:t>We are engaging participants in authentic work, and we want them to be successful in implementing their action plans</a:t>
            </a:r>
          </a:p>
          <a:p>
            <a:endParaRPr lang="en-US" baseline="0" dirty="0" smtClean="0"/>
          </a:p>
          <a:p>
            <a:r>
              <a:rPr lang="en-US" baseline="0" dirty="0" smtClean="0"/>
              <a:t>To help achieve this,</a:t>
            </a:r>
            <a:endParaRPr lang="en-US" dirty="0" smtClean="0"/>
          </a:p>
          <a:p>
            <a:pPr marL="0" indent="0">
              <a:buFont typeface="Arial" pitchFamily="34" charset="0"/>
              <a:buNone/>
            </a:pPr>
            <a:r>
              <a:rPr lang="en-US" dirty="0" smtClean="0"/>
              <a:t> </a:t>
            </a:r>
          </a:p>
          <a:p>
            <a:pPr eaLnBrk="1" hangingPunct="1">
              <a:spcAft>
                <a:spcPts val="275"/>
              </a:spcAft>
              <a:buFont typeface="Arial" pitchFamily="34" charset="0"/>
              <a:buChar char="•"/>
            </a:pPr>
            <a:r>
              <a:rPr lang="en-US" sz="1200" dirty="0" smtClean="0">
                <a:latin typeface="Helvetica Neue" charset="0"/>
              </a:rPr>
              <a:t> ETS Alumni act</a:t>
            </a:r>
            <a:r>
              <a:rPr lang="en-US" sz="1200" baseline="0" dirty="0" smtClean="0">
                <a:latin typeface="Helvetica Neue" charset="0"/>
              </a:rPr>
              <a:t> as</a:t>
            </a:r>
            <a:r>
              <a:rPr lang="en-US" sz="1200" dirty="0" smtClean="0">
                <a:latin typeface="Helvetica Neue" charset="0"/>
              </a:rPr>
              <a:t> coaches for small groups of participants and also</a:t>
            </a:r>
            <a:r>
              <a:rPr lang="en-US" sz="1200" baseline="0" dirty="0" smtClean="0">
                <a:latin typeface="Helvetica Neue" charset="0"/>
              </a:rPr>
              <a:t> </a:t>
            </a:r>
            <a:r>
              <a:rPr lang="en-US" sz="1200" dirty="0" smtClean="0">
                <a:latin typeface="Helvetica Neue" charset="0"/>
              </a:rPr>
              <a:t>work with the science presenters to ensure appropriate content</a:t>
            </a:r>
            <a:r>
              <a:rPr lang="en-US" sz="1200" baseline="0" dirty="0" smtClean="0">
                <a:latin typeface="Helvetica Neue" charset="0"/>
              </a:rPr>
              <a:t>.</a:t>
            </a:r>
          </a:p>
          <a:p>
            <a:pPr eaLnBrk="1" hangingPunct="1">
              <a:spcAft>
                <a:spcPts val="275"/>
              </a:spcAft>
              <a:buFont typeface="Arial" pitchFamily="34" charset="0"/>
              <a:buNone/>
            </a:pPr>
            <a:endParaRPr lang="en-US" sz="1200" dirty="0" smtClean="0">
              <a:latin typeface="Helvetica Neue" charset="0"/>
            </a:endParaRPr>
          </a:p>
          <a:p>
            <a:pPr eaLnBrk="1" hangingPunct="1">
              <a:spcAft>
                <a:spcPts val="275"/>
              </a:spcAft>
              <a:buFont typeface="Arial" pitchFamily="34" charset="0"/>
              <a:buChar char="•"/>
            </a:pPr>
            <a:r>
              <a:rPr lang="en-US" sz="1200" dirty="0" smtClean="0">
                <a:latin typeface="Helvetica Neue" charset="0"/>
              </a:rPr>
              <a:t> W</a:t>
            </a:r>
            <a:r>
              <a:rPr lang="en-US" sz="1200" baseline="0" dirty="0" smtClean="0">
                <a:latin typeface="Helvetica Neue" charset="0"/>
              </a:rPr>
              <a:t>hen working on their action plans, p</a:t>
            </a:r>
            <a:r>
              <a:rPr lang="en-US" sz="1200" dirty="0" smtClean="0">
                <a:latin typeface="Helvetica Neue" charset="0"/>
              </a:rPr>
              <a:t>articipants have the</a:t>
            </a:r>
            <a:r>
              <a:rPr lang="en-US" sz="1200" baseline="0" dirty="0" smtClean="0">
                <a:latin typeface="Helvetica Neue" charset="0"/>
              </a:rPr>
              <a:t> support of their</a:t>
            </a:r>
            <a:r>
              <a:rPr lang="en-US" sz="1200" dirty="0" smtClean="0">
                <a:latin typeface="Helvetica Neue" charset="0"/>
              </a:rPr>
              <a:t> coaches</a:t>
            </a:r>
            <a:r>
              <a:rPr lang="en-US" sz="1200" baseline="0" dirty="0" smtClean="0">
                <a:latin typeface="Helvetica Neue" charset="0"/>
              </a:rPr>
              <a:t> who provide guidance and support</a:t>
            </a:r>
          </a:p>
          <a:p>
            <a:pPr eaLnBrk="1" hangingPunct="1">
              <a:spcAft>
                <a:spcPts val="275"/>
              </a:spcAft>
              <a:buFont typeface="Arial" pitchFamily="34" charset="0"/>
              <a:buNone/>
            </a:pPr>
            <a:endParaRPr lang="en-US" sz="1200" baseline="0" dirty="0" smtClean="0">
              <a:latin typeface="Helvetica Neue" charset="0"/>
            </a:endParaRPr>
          </a:p>
          <a:p>
            <a:pPr eaLnBrk="1" hangingPunct="1">
              <a:spcAft>
                <a:spcPts val="275"/>
              </a:spcAft>
              <a:buFont typeface="Arial" pitchFamily="34" charset="0"/>
              <a:buChar char="•"/>
            </a:pPr>
            <a:r>
              <a:rPr lang="en-US" sz="1200" baseline="0" dirty="0" smtClean="0">
                <a:latin typeface="Helvetica Neue" charset="0"/>
              </a:rPr>
              <a:t> After the course, we provide opportunities for continued learning through webinars, the ETS website and the </a:t>
            </a:r>
            <a:r>
              <a:rPr lang="en-US" sz="1200" baseline="0" dirty="0" err="1" smtClean="0">
                <a:latin typeface="Helvetica Neue" charset="0"/>
              </a:rPr>
              <a:t>CoP</a:t>
            </a:r>
            <a:endParaRPr lang="en-US" sz="1200" dirty="0" smtClean="0">
              <a:latin typeface="Helvetica Neue" charset="0"/>
            </a:endParaRPr>
          </a:p>
          <a:p>
            <a:pPr eaLnBrk="1" hangingPunct="1">
              <a:spcAft>
                <a:spcPts val="275"/>
              </a:spcAft>
              <a:buFont typeface="Arial" pitchFamily="34" charset="0"/>
              <a:buChar char="•"/>
            </a:pPr>
            <a:endParaRPr lang="en-US" sz="1200" dirty="0" smtClean="0">
              <a:latin typeface="Helvetica Neue" charset="0"/>
            </a:endParaRPr>
          </a:p>
          <a:p>
            <a:pPr eaLnBrk="1" hangingPunct="1">
              <a:spcAft>
                <a:spcPts val="275"/>
              </a:spcAft>
              <a:buFont typeface="Arial" pitchFamily="34" charset="0"/>
              <a:buNone/>
            </a:pPr>
            <a:endParaRPr lang="en-US" sz="1200" dirty="0" smtClean="0">
              <a:latin typeface="Helvetica Neue" charset="0"/>
            </a:endParaRPr>
          </a:p>
          <a:p>
            <a:endParaRPr lang="en-US" dirty="0" smtClean="0"/>
          </a:p>
          <a:p>
            <a:pPr eaLnBrk="1" hangingPunct="1"/>
            <a:endParaRPr lang="en-US" sz="1200" b="0" dirty="0" smtClean="0">
              <a:latin typeface="Helvetica Neue" charset="0"/>
            </a:endParaRPr>
          </a:p>
          <a:p>
            <a:pPr eaLnBrk="1" hangingPunct="1"/>
            <a:endParaRPr lang="en-US" sz="1200" b="0" dirty="0" smtClean="0">
              <a:latin typeface="Helvetica Neue" charset="0"/>
            </a:endParaRPr>
          </a:p>
          <a:p>
            <a:pPr eaLnBrk="1" hangingPunct="1"/>
            <a:endParaRPr lang="en-US" sz="1200" dirty="0" smtClean="0">
              <a:latin typeface="Helvetica Neue" charset="0"/>
            </a:endParaRPr>
          </a:p>
          <a:p>
            <a:pPr eaLnBrk="1" hangingPunct="1">
              <a:buFont typeface="Arial" charset="0"/>
              <a:buNone/>
            </a:pPr>
            <a:endParaRPr lang="en-US" dirty="0"/>
          </a:p>
        </p:txBody>
      </p:sp>
      <p:sp>
        <p:nvSpPr>
          <p:cNvPr id="4" name="Slide Number Placeholder 3"/>
          <p:cNvSpPr>
            <a:spLocks noGrp="1"/>
          </p:cNvSpPr>
          <p:nvPr>
            <p:ph type="sldNum" sz="quarter" idx="10"/>
          </p:nvPr>
        </p:nvSpPr>
        <p:spPr/>
        <p:txBody>
          <a:bodyPr/>
          <a:lstStyle/>
          <a:p>
            <a:fld id="{96ED017B-FBAF-684C-8E88-08050FDBF91C}" type="slidenum">
              <a:rPr lang="en-US" smtClean="0"/>
              <a:pPr/>
              <a:t>25</a:t>
            </a:fld>
            <a:endParaRPr lang="en-US"/>
          </a:p>
        </p:txBody>
      </p:sp>
    </p:spTree>
    <p:extLst>
      <p:ext uri="{BB962C8B-B14F-4D97-AF65-F5344CB8AC3E}">
        <p14:creationId xmlns:p14="http://schemas.microsoft.com/office/powerpoint/2010/main" val="847095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28697-F3DE-3940-B7E8-3167D04791A7}" type="slidenum">
              <a:rPr lang="en-US"/>
              <a:pPr/>
              <a:t>27</a:t>
            </a:fld>
            <a:endParaRPr lang="en-US"/>
          </a:p>
        </p:txBody>
      </p:sp>
      <p:sp>
        <p:nvSpPr>
          <p:cNvPr id="522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Process questions. 3-5 minutes use journals to write quick answers to these</a:t>
            </a:r>
          </a:p>
          <a:p>
            <a:r>
              <a:rPr lang="en-US"/>
              <a:t>What did I just see? </a:t>
            </a:r>
          </a:p>
          <a:p>
            <a:r>
              <a:rPr lang="en-US"/>
              <a:t>What did I learn?</a:t>
            </a:r>
          </a:p>
          <a:p>
            <a:r>
              <a:rPr lang="en-US"/>
              <a:t>What am I thinking?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F0515-1DBB-904C-BD39-12E229BF354B}" type="slidenum">
              <a:rPr lang="en-US" smtClean="0"/>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present this is the partnership</a:t>
            </a:r>
            <a:endParaRPr lang="en-US" dirty="0"/>
          </a:p>
        </p:txBody>
      </p:sp>
      <p:sp>
        <p:nvSpPr>
          <p:cNvPr id="4" name="Slide Number Placeholder 3"/>
          <p:cNvSpPr>
            <a:spLocks noGrp="1"/>
          </p:cNvSpPr>
          <p:nvPr>
            <p:ph type="sldNum" sz="quarter" idx="10"/>
          </p:nvPr>
        </p:nvSpPr>
        <p:spPr/>
        <p:txBody>
          <a:bodyPr/>
          <a:lstStyle/>
          <a:p>
            <a:fld id="{F60FDBBA-0E4B-6E41-88FC-BC991ED35D7F}"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0FDBBA-0E4B-6E41-88FC-BC991ED35D7F}"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A84893-C4E6-934E-BE34-A33E89F02C19}" type="slidenum">
              <a:rPr lang="en-US"/>
              <a:pPr/>
              <a:t>6</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sz="1200" dirty="0" smtClean="0"/>
              <a:t>(NFL = 17,469,552; Baseball = 73,402,524; NBA = 21,549,238; NHL = 21,475,223 = 133,896,537)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0FDBBA-0E4B-6E41-88FC-BC991ED35D7F}" type="slidenum">
              <a:rPr lang="en-US" smtClean="0"/>
              <a:t>7</a:t>
            </a:fld>
            <a:endParaRPr lang="en-US"/>
          </a:p>
        </p:txBody>
      </p:sp>
    </p:spTree>
    <p:extLst>
      <p:ext uri="{BB962C8B-B14F-4D97-AF65-F5344CB8AC3E}">
        <p14:creationId xmlns:p14="http://schemas.microsoft.com/office/powerpoint/2010/main" val="3707202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Location of Participants ETS I</a:t>
            </a:r>
            <a:r>
              <a:rPr lang="en-US" baseline="0" dirty="0" smtClean="0"/>
              <a:t> </a:t>
            </a:r>
            <a:r>
              <a:rPr lang="en-US" dirty="0" smtClean="0"/>
              <a:t>through</a:t>
            </a:r>
            <a:r>
              <a:rPr lang="en-US" baseline="0" dirty="0" smtClean="0"/>
              <a:t> ETS VI; note the base map is of NPS sites, so USFWS sites are not identified.</a:t>
            </a:r>
            <a:endParaRPr lang="en-US" dirty="0"/>
          </a:p>
        </p:txBody>
      </p:sp>
      <p:sp>
        <p:nvSpPr>
          <p:cNvPr id="4" name="Slide Number Placeholder 3"/>
          <p:cNvSpPr>
            <a:spLocks noGrp="1"/>
          </p:cNvSpPr>
          <p:nvPr>
            <p:ph type="sldNum" sz="quarter" idx="10"/>
          </p:nvPr>
        </p:nvSpPr>
        <p:spPr/>
        <p:txBody>
          <a:bodyPr/>
          <a:lstStyle/>
          <a:p>
            <a:fld id="{1B147E2C-9093-DE40-8573-8C0FFDC60391}" type="slidenum">
              <a:rPr lang="en-US" smtClean="0"/>
              <a:t>8</a:t>
            </a:fld>
            <a:endParaRPr lang="en-US"/>
          </a:p>
        </p:txBody>
      </p:sp>
    </p:spTree>
    <p:extLst>
      <p:ext uri="{BB962C8B-B14F-4D97-AF65-F5344CB8AC3E}">
        <p14:creationId xmlns:p14="http://schemas.microsoft.com/office/powerpoint/2010/main" val="592000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4 million figure comes from evaluation work that</a:t>
            </a:r>
            <a:r>
              <a:rPr lang="en-US" baseline="0" dirty="0" smtClean="0"/>
              <a:t> followed 86 alumni of the week long face-to-face courses. Over the course of 3 years we tracked their efforts. This is a gross underestimate, as we know that many efforts were not quantified (</a:t>
            </a:r>
            <a:r>
              <a:rPr lang="en-US" baseline="0" dirty="0" err="1" smtClean="0"/>
              <a:t>eg</a:t>
            </a:r>
            <a:r>
              <a:rPr lang="en-US" baseline="0" dirty="0" smtClean="0"/>
              <a:t>., NPS did not track the number of podcasts that were accessed; some of these projects and programs are continuing today as well, but we have not been able to continue to track all of the alumni work.)</a:t>
            </a:r>
            <a:endParaRPr lang="en-US" dirty="0"/>
          </a:p>
        </p:txBody>
      </p:sp>
      <p:sp>
        <p:nvSpPr>
          <p:cNvPr id="4" name="Slide Number Placeholder 3"/>
          <p:cNvSpPr>
            <a:spLocks noGrp="1"/>
          </p:cNvSpPr>
          <p:nvPr>
            <p:ph type="sldNum" sz="quarter" idx="10"/>
          </p:nvPr>
        </p:nvSpPr>
        <p:spPr/>
        <p:txBody>
          <a:bodyPr/>
          <a:lstStyle/>
          <a:p>
            <a:fld id="{F60FDBBA-0E4B-6E41-88FC-BC991ED35D7F}" type="slidenum">
              <a:rPr lang="en-US" smtClean="0"/>
              <a:t>13</a:t>
            </a:fld>
            <a:endParaRPr lang="en-US"/>
          </a:p>
        </p:txBody>
      </p:sp>
    </p:spTree>
    <p:extLst>
      <p:ext uri="{BB962C8B-B14F-4D97-AF65-F5344CB8AC3E}">
        <p14:creationId xmlns:p14="http://schemas.microsoft.com/office/powerpoint/2010/main" val="97649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CF0515-1DBB-904C-BD39-12E229BF354B}"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does</a:t>
            </a:r>
            <a:r>
              <a:rPr lang="en-US" baseline="0" dirty="0" smtClean="0"/>
              <a:t> this translate into real work? Through a myriad of products, programs and activities that alumni accomplish.</a:t>
            </a:r>
            <a:endParaRPr lang="en-US" dirty="0"/>
          </a:p>
        </p:txBody>
      </p:sp>
      <p:sp>
        <p:nvSpPr>
          <p:cNvPr id="4" name="Slide Number Placeholder 3"/>
          <p:cNvSpPr>
            <a:spLocks noGrp="1"/>
          </p:cNvSpPr>
          <p:nvPr>
            <p:ph type="sldNum" sz="quarter" idx="10"/>
          </p:nvPr>
        </p:nvSpPr>
        <p:spPr/>
        <p:txBody>
          <a:bodyPr/>
          <a:lstStyle/>
          <a:p>
            <a:fld id="{F60FDBBA-0E4B-6E41-88FC-BC991ED35D7F}"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2E3223-1719-3B45-B496-BEF9C2F93767}" type="datetime1">
              <a:rPr lang="en-US" smtClean="0"/>
              <a:t>12/18/14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6F241-1DC0-D34C-9710-1DA769EF75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6C173-308E-434E-A640-16FD15A2A0E1}" type="datetime1">
              <a:rPr lang="en-US" smtClean="0"/>
              <a:t>12/18/14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6F241-1DC0-D34C-9710-1DA769EF75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4EAC35-F338-0947-93DE-270EB9BA0AA3}" type="datetime1">
              <a:rPr lang="en-US" smtClean="0"/>
              <a:t>12/18/14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6F241-1DC0-D34C-9710-1DA769EF75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01F8B-74DF-2049-A6CA-C18641B335C0}" type="datetime1">
              <a:rPr lang="en-US" smtClean="0"/>
              <a:t>12/18/14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6F241-1DC0-D34C-9710-1DA769EF75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F0AC1-85BD-314A-B52A-485F45115031}" type="datetime1">
              <a:rPr lang="en-US" smtClean="0"/>
              <a:t>12/18/14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6F241-1DC0-D34C-9710-1DA769EF75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B11FA5-017D-F647-964F-B2D78EF8B0A1}" type="datetime1">
              <a:rPr lang="en-US" smtClean="0"/>
              <a:t>12/18/14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6F241-1DC0-D34C-9710-1DA769EF75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1E4DC7-DFE7-2342-A43B-952C6E1ABF68}" type="datetime1">
              <a:rPr lang="en-US" smtClean="0"/>
              <a:t>12/18/14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F6F241-1DC0-D34C-9710-1DA769EF75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19BAE2-8283-6248-9719-C3045055D330}" type="datetime1">
              <a:rPr lang="en-US" smtClean="0"/>
              <a:t>12/18/14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F6F241-1DC0-D34C-9710-1DA769EF75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BE837-699E-D746-9E78-182CA575EF2B}" type="datetime1">
              <a:rPr lang="en-US" smtClean="0"/>
              <a:t>12/18/14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F6F241-1DC0-D34C-9710-1DA769EF75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7DE599-0AAF-564B-B4C0-49966ED1FCED}" type="datetime1">
              <a:rPr lang="en-US" smtClean="0"/>
              <a:t>12/18/14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6F241-1DC0-D34C-9710-1DA769EF75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12FEB-BFB6-0C45-A698-39E83EDB9C8D}" type="datetime1">
              <a:rPr lang="en-US" smtClean="0"/>
              <a:t>12/18/14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6F241-1DC0-D34C-9710-1DA769EF754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10000">
              <a:schemeClr val="bg1">
                <a:tint val="45000"/>
                <a:shade val="99000"/>
                <a:satMod val="350000"/>
              </a:schemeClr>
            </a:gs>
            <a:gs pos="85000">
              <a:schemeClr val="bg1">
                <a:lumMod val="95000"/>
                <a:lumOff val="5000"/>
              </a:schemeClr>
            </a:gs>
          </a:gsLst>
          <a:lin ang="156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8EE32-63E0-0C40-9528-B975DF909D50}" type="datetime1">
              <a:rPr lang="en-US" smtClean="0"/>
              <a:t>12/18/14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bg1">
                    <a:lumMod val="95000"/>
                    <a:lumOff val="5000"/>
                  </a:schemeClr>
                </a:solidFill>
                <a:latin typeface="Helvetica Neue"/>
              </a:defRPr>
            </a:lvl1pPr>
          </a:lstStyle>
          <a:p>
            <a:fld id="{9EF6F241-1DC0-D34C-9710-1DA769EF754A}"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anita.l.davis@nasa.gov" TargetMode="External"/><Relationship Id="rId3" Type="http://schemas.openxmlformats.org/officeDocument/2006/relationships/hyperlink" Target="mailto:ruthp@ssl.berkeley.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hyperlink" Target="http://www.gpm.nasa.gov/" TargetMode="External"/><Relationship Id="rId4" Type="http://schemas.openxmlformats.org/officeDocument/2006/relationships/hyperlink" Target="http://pmm.nasa.gov/GPM" TargetMode="External"/><Relationship Id="rId5" Type="http://schemas.openxmlformats.org/officeDocument/2006/relationships/image" Target="../media/image29.png"/><Relationship Id="rId6" Type="http://schemas.openxmlformats.org/officeDocument/2006/relationships/image" Target="../media/image30.jpeg"/><Relationship Id="rId7" Type="http://schemas.openxmlformats.org/officeDocument/2006/relationships/image" Target="../media/image31.jpe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hyperlink" Target="http://pmm.nasa.gov/GPM" TargetMode="External"/><Relationship Id="rId4" Type="http://schemas.openxmlformats.org/officeDocument/2006/relationships/image" Target="../media/image32.png"/><Relationship Id="rId5" Type="http://schemas.openxmlformats.org/officeDocument/2006/relationships/image" Target="../media/image33.jpeg"/><Relationship Id="rId6" Type="http://schemas.openxmlformats.org/officeDocument/2006/relationships/image" Target="../media/image34.jpeg"/><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png"/><Relationship Id="rId5" Type="http://schemas.openxmlformats.org/officeDocument/2006/relationships/hyperlink" Target="http://www.webrangers.us/activities/climate" TargetMode="External"/><Relationship Id="rId6" Type="http://schemas.openxmlformats.org/officeDocument/2006/relationships/image" Target="../media/image45.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hyperlink" Target="http://www.youtube.com/watch?v=uStoBFtjy8U" TargetMode="External"/><Relationship Id="rId5" Type="http://schemas.openxmlformats.org/officeDocument/2006/relationships/hyperlink" Target="http://geeked.gsfc.nasa.gov/?cat=170"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48.jpeg"/><Relationship Id="rId5" Type="http://schemas.openxmlformats.org/officeDocument/2006/relationships/image" Target="../media/image49.jpeg"/><Relationship Id="rId6" Type="http://schemas.openxmlformats.org/officeDocument/2006/relationships/image" Target="../media/image50.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emf"/><Relationship Id="rId5" Type="http://schemas.openxmlformats.org/officeDocument/2006/relationships/image" Target="../media/image53.emf"/><Relationship Id="rId6" Type="http://schemas.openxmlformats.org/officeDocument/2006/relationships/image" Target="../media/image54.emf"/><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1.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ruthp@ssl.berkeley.edu" TargetMode="Externa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hyperlink" Target="mailto:anita.l.davis@nasa.gov"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jpeg"/></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jpeg"/><Relationship Id="rId6" Type="http://schemas.openxmlformats.org/officeDocument/2006/relationships/image" Target="../media/image60.jpeg"/><Relationship Id="rId7" Type="http://schemas.openxmlformats.org/officeDocument/2006/relationships/image" Target="../media/image61.jpeg"/><Relationship Id="rId8" Type="http://schemas.openxmlformats.org/officeDocument/2006/relationships/image" Target="../media/image62.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1" Type="http://schemas.openxmlformats.org/officeDocument/2006/relationships/image" Target="../media/image17.jpe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hyperlink" Target="http://www.earthtosky.org" TargetMode="External"/><Relationship Id="rId6" Type="http://schemas.openxmlformats.org/officeDocument/2006/relationships/hyperlink" Target="https://www.facebook.com/groups/274560916051139/"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0345" y="1495401"/>
            <a:ext cx="7772400" cy="2118302"/>
          </a:xfr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Effective Training: Useful Methodology from the </a:t>
            </a:r>
            <a:br>
              <a:rPr lang="en-US" dirty="0" smtClean="0"/>
            </a:br>
            <a:r>
              <a:rPr lang="en-US" dirty="0" smtClean="0"/>
              <a:t>Earth to Sky Partnership</a:t>
            </a:r>
            <a:endParaRPr lang="en-US" dirty="0"/>
          </a:p>
        </p:txBody>
      </p:sp>
      <p:sp>
        <p:nvSpPr>
          <p:cNvPr id="4" name="TextBox 3"/>
          <p:cNvSpPr txBox="1"/>
          <p:nvPr/>
        </p:nvSpPr>
        <p:spPr>
          <a:xfrm>
            <a:off x="0" y="3948945"/>
            <a:ext cx="9144000" cy="1938992"/>
          </a:xfrm>
          <a:prstGeom prst="rect">
            <a:avLst/>
          </a:prstGeom>
          <a:noFill/>
        </p:spPr>
        <p:txBody>
          <a:bodyPr wrap="square" rtlCol="0">
            <a:spAutoFit/>
          </a:bodyPr>
          <a:lstStyle/>
          <a:p>
            <a:pPr algn="ctr"/>
            <a:r>
              <a:rPr lang="en-US" sz="2400" i="1" dirty="0" smtClean="0">
                <a:solidFill>
                  <a:srgbClr val="000000"/>
                </a:solidFill>
              </a:rPr>
              <a:t>National Interpreters Workshop Denver, CO</a:t>
            </a:r>
            <a:r>
              <a:rPr lang="en-US" sz="2400" i="1" dirty="0">
                <a:solidFill>
                  <a:srgbClr val="000000"/>
                </a:solidFill>
              </a:rPr>
              <a:t> </a:t>
            </a:r>
            <a:r>
              <a:rPr lang="en-US" sz="2400" i="1" dirty="0" smtClean="0">
                <a:solidFill>
                  <a:srgbClr val="000000"/>
                </a:solidFill>
              </a:rPr>
              <a:t>     </a:t>
            </a:r>
          </a:p>
          <a:p>
            <a:pPr algn="ctr"/>
            <a:r>
              <a:rPr lang="en-US" sz="2400" i="1" dirty="0" smtClean="0">
                <a:solidFill>
                  <a:srgbClr val="000000"/>
                </a:solidFill>
              </a:rPr>
              <a:t>November 2014</a:t>
            </a:r>
          </a:p>
          <a:p>
            <a:r>
              <a:rPr lang="en-US" sz="2400" i="1" dirty="0" smtClean="0">
                <a:solidFill>
                  <a:srgbClr val="000000"/>
                </a:solidFill>
              </a:rPr>
              <a:t>            </a:t>
            </a:r>
          </a:p>
          <a:p>
            <a:pPr algn="ctr"/>
            <a:r>
              <a:rPr lang="en-US" sz="2400" dirty="0">
                <a:solidFill>
                  <a:schemeClr val="bg1"/>
                </a:solidFill>
              </a:rPr>
              <a:t>Anita Davis   </a:t>
            </a:r>
            <a:r>
              <a:rPr lang="en-US" sz="2400" i="1" u="sng" dirty="0">
                <a:solidFill>
                  <a:schemeClr val="bg1"/>
                </a:solidFill>
                <a:hlinkClick r:id="rId2"/>
              </a:rPr>
              <a:t>anita.l.davis@nasa.gov</a:t>
            </a:r>
            <a:r>
              <a:rPr lang="en-US" sz="2400" i="1" dirty="0">
                <a:solidFill>
                  <a:schemeClr val="bg1"/>
                </a:solidFill>
              </a:rPr>
              <a:t>   301-614-6669          </a:t>
            </a:r>
            <a:endParaRPr lang="en-US" sz="2400" i="1" dirty="0" smtClean="0">
              <a:solidFill>
                <a:schemeClr val="bg1"/>
              </a:solidFill>
            </a:endParaRPr>
          </a:p>
          <a:p>
            <a:pPr algn="ctr"/>
            <a:r>
              <a:rPr lang="en-US" sz="2400" dirty="0" smtClean="0">
                <a:solidFill>
                  <a:schemeClr val="bg1"/>
                </a:solidFill>
              </a:rPr>
              <a:t>Ruth </a:t>
            </a:r>
            <a:r>
              <a:rPr lang="en-US" sz="2400" dirty="0" err="1">
                <a:solidFill>
                  <a:schemeClr val="bg1"/>
                </a:solidFill>
              </a:rPr>
              <a:t>Paglierani</a:t>
            </a:r>
            <a:r>
              <a:rPr lang="en-US" sz="2400" dirty="0">
                <a:solidFill>
                  <a:schemeClr val="bg1"/>
                </a:solidFill>
              </a:rPr>
              <a:t>   </a:t>
            </a:r>
            <a:r>
              <a:rPr lang="en-US" sz="2400" i="1" u="sng" dirty="0">
                <a:solidFill>
                  <a:schemeClr val="bg1"/>
                </a:solidFill>
                <a:hlinkClick r:id="rId3"/>
              </a:rPr>
              <a:t>ruthp@ssl.berkeley.edu</a:t>
            </a:r>
            <a:r>
              <a:rPr lang="en-US" sz="2400" i="1" dirty="0">
                <a:solidFill>
                  <a:schemeClr val="bg1"/>
                </a:solidFill>
              </a:rPr>
              <a:t>  510-643-5669</a:t>
            </a:r>
          </a:p>
        </p:txBody>
      </p:sp>
      <p:sp>
        <p:nvSpPr>
          <p:cNvPr id="5" name="TextBox 4"/>
          <p:cNvSpPr txBox="1"/>
          <p:nvPr/>
        </p:nvSpPr>
        <p:spPr>
          <a:xfrm>
            <a:off x="0" y="415637"/>
            <a:ext cx="914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i="1" dirty="0" smtClean="0">
                <a:solidFill>
                  <a:schemeClr val="bg1"/>
                </a:solidFill>
              </a:rPr>
              <a:t>WELCOME!</a:t>
            </a:r>
            <a:endParaRPr lang="en-US" sz="3600" i="1" dirty="0">
              <a:solidFill>
                <a:schemeClr val="bg1"/>
              </a:solidFill>
            </a:endParaRPr>
          </a:p>
        </p:txBody>
      </p:sp>
    </p:spTree>
    <p:extLst>
      <p:ext uri="{BB962C8B-B14F-4D97-AF65-F5344CB8AC3E}">
        <p14:creationId xmlns:p14="http://schemas.microsoft.com/office/powerpoint/2010/main" val="524694762"/>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F6F241-1DC0-D34C-9710-1DA769EF754A}" type="slidenum">
              <a:rPr lang="en-US" smtClean="0"/>
              <a:t>10</a:t>
            </a:fld>
            <a:endParaRPr lang="en-US"/>
          </a:p>
        </p:txBody>
      </p:sp>
      <p:sp>
        <p:nvSpPr>
          <p:cNvPr id="3" name="TextBox 2"/>
          <p:cNvSpPr txBox="1"/>
          <p:nvPr/>
        </p:nvSpPr>
        <p:spPr>
          <a:xfrm>
            <a:off x="531091" y="496453"/>
            <a:ext cx="6223000" cy="32316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600" dirty="0" smtClean="0"/>
              <a:t>Ice Breaker</a:t>
            </a:r>
          </a:p>
          <a:p>
            <a:endParaRPr lang="en-US" sz="2400" dirty="0">
              <a:latin typeface="Helvetica Neue"/>
              <a:cs typeface="Helvetica Neue"/>
            </a:endParaRPr>
          </a:p>
          <a:p>
            <a:pPr marL="342900" indent="-342900">
              <a:buAutoNum type="arabicPeriod"/>
            </a:pPr>
            <a:r>
              <a:rPr lang="en-US" sz="2400" dirty="0" smtClean="0">
                <a:latin typeface="Helvetica Neue"/>
                <a:cs typeface="Helvetica Neue"/>
              </a:rPr>
              <a:t>Where are you from? (or where do you work?)</a:t>
            </a:r>
          </a:p>
          <a:p>
            <a:pPr marL="342900" indent="-342900">
              <a:buAutoNum type="arabicPeriod"/>
            </a:pPr>
            <a:r>
              <a:rPr lang="en-US" sz="2400" dirty="0" smtClean="0">
                <a:latin typeface="Helvetica Neue"/>
                <a:cs typeface="Helvetica Neue"/>
              </a:rPr>
              <a:t>What was your favorite training ever, and the main reason why</a:t>
            </a:r>
          </a:p>
          <a:p>
            <a:pPr marL="342900" indent="-342900">
              <a:buAutoNum type="arabicPeriod"/>
            </a:pPr>
            <a:r>
              <a:rPr lang="en-US" sz="2400" dirty="0" smtClean="0">
                <a:latin typeface="Helvetica Neue"/>
                <a:cs typeface="Helvetica Neue"/>
              </a:rPr>
              <a:t>Who is the audience for the training you expect to give within the next year?</a:t>
            </a:r>
            <a:endParaRPr lang="en-US" sz="2400" dirty="0">
              <a:latin typeface="Helvetica Neue"/>
              <a:cs typeface="Helvetica Neue"/>
            </a:endParaRPr>
          </a:p>
        </p:txBody>
      </p:sp>
      <p:pic>
        <p:nvPicPr>
          <p:cNvPr id="4" name="Picture 3" descr="job_interview.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3000" y="4201852"/>
            <a:ext cx="3590636" cy="2186778"/>
          </a:xfrm>
          <a:prstGeom prst="rect">
            <a:avLst/>
          </a:prstGeom>
        </p:spPr>
      </p:pic>
    </p:spTree>
    <p:extLst>
      <p:ext uri="{BB962C8B-B14F-4D97-AF65-F5344CB8AC3E}">
        <p14:creationId xmlns:p14="http://schemas.microsoft.com/office/powerpoint/2010/main" val="2506785034"/>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F6F241-1DC0-D34C-9710-1DA769EF754A}" type="slidenum">
              <a:rPr lang="en-US" smtClean="0"/>
              <a:t>11</a:t>
            </a:fld>
            <a:endParaRPr lang="en-US"/>
          </a:p>
        </p:txBody>
      </p:sp>
      <p:sp>
        <p:nvSpPr>
          <p:cNvPr id="3" name="TextBox 2"/>
          <p:cNvSpPr txBox="1"/>
          <p:nvPr/>
        </p:nvSpPr>
        <p:spPr>
          <a:xfrm>
            <a:off x="0" y="727364"/>
            <a:ext cx="9143999" cy="646331"/>
          </a:xfrm>
          <a:prstGeom prst="rect">
            <a:avLst/>
          </a:prstGeom>
          <a:noFill/>
        </p:spPr>
        <p:txBody>
          <a:bodyPr wrap="square" rtlCol="0">
            <a:spAutoFit/>
          </a:bodyPr>
          <a:lstStyle/>
          <a:p>
            <a:pPr algn="ctr"/>
            <a:r>
              <a:rPr lang="en-US" sz="3600" dirty="0" smtClean="0"/>
              <a:t>Session Agenda</a:t>
            </a:r>
            <a:endParaRPr lang="en-US" sz="3600" dirty="0"/>
          </a:p>
        </p:txBody>
      </p:sp>
      <p:sp>
        <p:nvSpPr>
          <p:cNvPr id="4" name="TextBox 3"/>
          <p:cNvSpPr txBox="1"/>
          <p:nvPr/>
        </p:nvSpPr>
        <p:spPr>
          <a:xfrm>
            <a:off x="2182091" y="1985818"/>
            <a:ext cx="5380182" cy="33239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buFont typeface="Arial"/>
              <a:buChar char="•"/>
            </a:pPr>
            <a:r>
              <a:rPr lang="en-US" sz="2400" dirty="0">
                <a:solidFill>
                  <a:schemeClr val="tx1">
                    <a:lumMod val="50000"/>
                  </a:schemeClr>
                </a:solidFill>
                <a:latin typeface="Helvetica Neue"/>
                <a:cs typeface="Helvetica Neue"/>
              </a:rPr>
              <a:t>Ice Breaker</a:t>
            </a:r>
          </a:p>
          <a:p>
            <a:pPr marL="342900" indent="-342900">
              <a:buFont typeface="Arial"/>
              <a:buChar char="•"/>
            </a:pPr>
            <a:r>
              <a:rPr lang="en-US" sz="2400" dirty="0">
                <a:solidFill>
                  <a:schemeClr val="accent3"/>
                </a:solidFill>
                <a:latin typeface="Helvetica Neue"/>
                <a:cs typeface="Helvetica Neue"/>
              </a:rPr>
              <a:t>Experience in the Room</a:t>
            </a:r>
          </a:p>
          <a:p>
            <a:pPr marL="342900" indent="-342900">
              <a:buFont typeface="Arial"/>
              <a:buChar char="•"/>
            </a:pPr>
            <a:r>
              <a:rPr lang="en-US" sz="2400" dirty="0">
                <a:solidFill>
                  <a:schemeClr val="tx1">
                    <a:lumMod val="50000"/>
                  </a:schemeClr>
                </a:solidFill>
                <a:latin typeface="Helvetica Neue"/>
                <a:cs typeface="Helvetica Neue"/>
              </a:rPr>
              <a:t>Results from Successful Training </a:t>
            </a:r>
          </a:p>
          <a:p>
            <a:pPr marL="342900" indent="-342900">
              <a:buFont typeface="Arial"/>
              <a:buChar char="•"/>
            </a:pPr>
            <a:r>
              <a:rPr lang="en-US" sz="2400" dirty="0">
                <a:solidFill>
                  <a:schemeClr val="tx1">
                    <a:lumMod val="50000"/>
                  </a:schemeClr>
                </a:solidFill>
                <a:latin typeface="Helvetica Neue"/>
                <a:cs typeface="Helvetica Neue"/>
              </a:rPr>
              <a:t>Your task!</a:t>
            </a:r>
          </a:p>
          <a:p>
            <a:pPr marL="342900" indent="-342900">
              <a:buFont typeface="Arial"/>
              <a:buChar char="•"/>
            </a:pPr>
            <a:r>
              <a:rPr lang="en-US" sz="2400" dirty="0">
                <a:solidFill>
                  <a:schemeClr val="tx1">
                    <a:lumMod val="50000"/>
                  </a:schemeClr>
                </a:solidFill>
                <a:latin typeface="Helvetica Neue"/>
                <a:cs typeface="Helvetica Neue"/>
              </a:rPr>
              <a:t>Using Best Practices from ETS</a:t>
            </a:r>
          </a:p>
          <a:p>
            <a:pPr marL="342900" indent="-342900">
              <a:buFont typeface="Arial"/>
              <a:buChar char="•"/>
            </a:pPr>
            <a:r>
              <a:rPr lang="en-US" sz="2400" dirty="0">
                <a:solidFill>
                  <a:schemeClr val="tx1">
                    <a:lumMod val="50000"/>
                  </a:schemeClr>
                </a:solidFill>
                <a:latin typeface="Helvetica Neue"/>
                <a:cs typeface="Helvetica Neue"/>
              </a:rPr>
              <a:t>Reflection Time</a:t>
            </a:r>
          </a:p>
          <a:p>
            <a:pPr marL="342900" indent="-342900">
              <a:buFont typeface="Arial"/>
              <a:buChar char="•"/>
            </a:pPr>
            <a:r>
              <a:rPr lang="en-US" sz="2400" dirty="0">
                <a:solidFill>
                  <a:schemeClr val="tx1">
                    <a:lumMod val="50000"/>
                  </a:schemeClr>
                </a:solidFill>
                <a:latin typeface="Helvetica Neue"/>
                <a:cs typeface="Helvetica Neue"/>
              </a:rPr>
              <a:t>The Authentic Task Illustrated</a:t>
            </a:r>
          </a:p>
          <a:p>
            <a:pPr marL="342900" indent="-342900">
              <a:buFont typeface="Arial"/>
              <a:buChar char="•"/>
            </a:pPr>
            <a:r>
              <a:rPr lang="en-US" sz="2400" dirty="0">
                <a:solidFill>
                  <a:schemeClr val="tx1">
                    <a:lumMod val="50000"/>
                  </a:schemeClr>
                </a:solidFill>
                <a:latin typeface="Helvetica Neue"/>
                <a:cs typeface="Helvetica Neue"/>
              </a:rPr>
              <a:t>Feedback</a:t>
            </a:r>
          </a:p>
          <a:p>
            <a:endParaRPr lang="en-US" dirty="0"/>
          </a:p>
        </p:txBody>
      </p:sp>
    </p:spTree>
    <p:extLst>
      <p:ext uri="{BB962C8B-B14F-4D97-AF65-F5344CB8AC3E}">
        <p14:creationId xmlns:p14="http://schemas.microsoft.com/office/powerpoint/2010/main" val="2875551916"/>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F6F241-1DC0-D34C-9710-1DA769EF754A}" type="slidenum">
              <a:rPr lang="en-US" smtClean="0"/>
              <a:t>12</a:t>
            </a:fld>
            <a:endParaRPr lang="en-US"/>
          </a:p>
        </p:txBody>
      </p:sp>
      <p:sp>
        <p:nvSpPr>
          <p:cNvPr id="3" name="TextBox 2"/>
          <p:cNvSpPr txBox="1"/>
          <p:nvPr/>
        </p:nvSpPr>
        <p:spPr>
          <a:xfrm>
            <a:off x="0" y="727364"/>
            <a:ext cx="9143999" cy="646331"/>
          </a:xfrm>
          <a:prstGeom prst="rect">
            <a:avLst/>
          </a:prstGeom>
          <a:noFill/>
        </p:spPr>
        <p:txBody>
          <a:bodyPr wrap="square" rtlCol="0">
            <a:spAutoFit/>
          </a:bodyPr>
          <a:lstStyle/>
          <a:p>
            <a:pPr algn="ctr"/>
            <a:r>
              <a:rPr lang="en-US" sz="3600" dirty="0" smtClean="0"/>
              <a:t>Session Agenda</a:t>
            </a:r>
            <a:endParaRPr lang="en-US" sz="3600" dirty="0"/>
          </a:p>
        </p:txBody>
      </p:sp>
      <p:sp>
        <p:nvSpPr>
          <p:cNvPr id="4" name="TextBox 3"/>
          <p:cNvSpPr txBox="1"/>
          <p:nvPr/>
        </p:nvSpPr>
        <p:spPr>
          <a:xfrm>
            <a:off x="2182091" y="1985818"/>
            <a:ext cx="5380182" cy="33239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buFont typeface="Arial"/>
              <a:buChar char="•"/>
            </a:pPr>
            <a:r>
              <a:rPr lang="en-US" sz="2400" dirty="0">
                <a:solidFill>
                  <a:schemeClr val="tx1">
                    <a:lumMod val="50000"/>
                  </a:schemeClr>
                </a:solidFill>
                <a:latin typeface="Helvetica Neue"/>
                <a:cs typeface="Helvetica Neue"/>
              </a:rPr>
              <a:t>Ice Breaker</a:t>
            </a:r>
          </a:p>
          <a:p>
            <a:pPr marL="342900" indent="-342900">
              <a:buFont typeface="Arial"/>
              <a:buChar char="•"/>
            </a:pPr>
            <a:r>
              <a:rPr lang="en-US" sz="2400" dirty="0">
                <a:solidFill>
                  <a:schemeClr val="tx1">
                    <a:lumMod val="50000"/>
                  </a:schemeClr>
                </a:solidFill>
                <a:latin typeface="Helvetica Neue"/>
                <a:cs typeface="Helvetica Neue"/>
              </a:rPr>
              <a:t>Experience in the Room</a:t>
            </a:r>
          </a:p>
          <a:p>
            <a:pPr marL="342900" indent="-342900">
              <a:buFont typeface="Arial"/>
              <a:buChar char="•"/>
            </a:pPr>
            <a:r>
              <a:rPr lang="en-US" sz="2400" dirty="0">
                <a:solidFill>
                  <a:srgbClr val="C32D2E"/>
                </a:solidFill>
                <a:latin typeface="Helvetica Neue"/>
                <a:cs typeface="Helvetica Neue"/>
              </a:rPr>
              <a:t>Results from Successful Training </a:t>
            </a:r>
          </a:p>
          <a:p>
            <a:pPr marL="342900" indent="-342900">
              <a:buFont typeface="Arial"/>
              <a:buChar char="•"/>
            </a:pPr>
            <a:r>
              <a:rPr lang="en-US" sz="2400" dirty="0">
                <a:solidFill>
                  <a:schemeClr val="tx1">
                    <a:lumMod val="50000"/>
                  </a:schemeClr>
                </a:solidFill>
                <a:latin typeface="Helvetica Neue"/>
                <a:cs typeface="Helvetica Neue"/>
              </a:rPr>
              <a:t>Your </a:t>
            </a:r>
            <a:r>
              <a:rPr lang="en-US" sz="2400" dirty="0" smtClean="0">
                <a:solidFill>
                  <a:schemeClr val="tx1">
                    <a:lumMod val="50000"/>
                  </a:schemeClr>
                </a:solidFill>
                <a:latin typeface="Helvetica Neue"/>
                <a:cs typeface="Helvetica Neue"/>
              </a:rPr>
              <a:t>Task</a:t>
            </a:r>
            <a:r>
              <a:rPr lang="en-US" sz="2400" dirty="0">
                <a:solidFill>
                  <a:schemeClr val="tx1">
                    <a:lumMod val="50000"/>
                  </a:schemeClr>
                </a:solidFill>
                <a:latin typeface="Helvetica Neue"/>
                <a:cs typeface="Helvetica Neue"/>
              </a:rPr>
              <a:t>!</a:t>
            </a:r>
          </a:p>
          <a:p>
            <a:pPr marL="342900" indent="-342900">
              <a:buFont typeface="Arial"/>
              <a:buChar char="•"/>
            </a:pPr>
            <a:r>
              <a:rPr lang="en-US" sz="2400" dirty="0">
                <a:solidFill>
                  <a:schemeClr val="tx1">
                    <a:lumMod val="50000"/>
                  </a:schemeClr>
                </a:solidFill>
                <a:latin typeface="Helvetica Neue"/>
                <a:cs typeface="Helvetica Neue"/>
              </a:rPr>
              <a:t>Using Best Practices from ETS</a:t>
            </a:r>
          </a:p>
          <a:p>
            <a:pPr marL="342900" indent="-342900">
              <a:buFont typeface="Arial"/>
              <a:buChar char="•"/>
            </a:pPr>
            <a:r>
              <a:rPr lang="en-US" sz="2400" dirty="0">
                <a:solidFill>
                  <a:schemeClr val="tx1">
                    <a:lumMod val="50000"/>
                  </a:schemeClr>
                </a:solidFill>
                <a:latin typeface="Helvetica Neue"/>
                <a:cs typeface="Helvetica Neue"/>
              </a:rPr>
              <a:t>Reflection Time</a:t>
            </a:r>
          </a:p>
          <a:p>
            <a:pPr marL="342900" indent="-342900">
              <a:buFont typeface="Arial"/>
              <a:buChar char="•"/>
            </a:pPr>
            <a:r>
              <a:rPr lang="en-US" sz="2400" dirty="0">
                <a:solidFill>
                  <a:schemeClr val="tx1">
                    <a:lumMod val="50000"/>
                  </a:schemeClr>
                </a:solidFill>
                <a:latin typeface="Helvetica Neue"/>
                <a:cs typeface="Helvetica Neue"/>
              </a:rPr>
              <a:t>The Authentic Task Illustrated</a:t>
            </a:r>
          </a:p>
          <a:p>
            <a:pPr marL="342900" indent="-342900">
              <a:buFont typeface="Arial"/>
              <a:buChar char="•"/>
            </a:pPr>
            <a:r>
              <a:rPr lang="en-US" sz="2400" dirty="0">
                <a:solidFill>
                  <a:schemeClr val="tx1">
                    <a:lumMod val="50000"/>
                  </a:schemeClr>
                </a:solidFill>
                <a:latin typeface="Helvetica Neue"/>
                <a:cs typeface="Helvetica Neue"/>
              </a:rPr>
              <a:t>Feedback</a:t>
            </a:r>
          </a:p>
          <a:p>
            <a:endParaRPr lang="en-US" dirty="0"/>
          </a:p>
        </p:txBody>
      </p:sp>
    </p:spTree>
    <p:extLst>
      <p:ext uri="{BB962C8B-B14F-4D97-AF65-F5344CB8AC3E}">
        <p14:creationId xmlns:p14="http://schemas.microsoft.com/office/powerpoint/2010/main" val="530171174"/>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752" y="1649219"/>
            <a:ext cx="5823923" cy="5216814"/>
          </a:xfrm>
          <a:prstGeom prst="rect">
            <a:avLst/>
          </a:prstGeom>
          <a:solidFill>
            <a:schemeClr val="tx1">
              <a:lumMod val="75000"/>
            </a:schemeClr>
          </a:solidFill>
          <a:effectLst>
            <a:outerShdw blurRad="50800" dist="38100" dir="2700000" algn="tl" rotWithShape="0">
              <a:prstClr val="black">
                <a:alpha val="40000"/>
              </a:prstClr>
            </a:outerShdw>
          </a:effectLst>
        </p:spPr>
        <p:txBody>
          <a:bodyPr wrap="square" rtlCol="0">
            <a:spAutoFit/>
          </a:bodyPr>
          <a:lstStyle/>
          <a:p>
            <a:pPr>
              <a:spcBef>
                <a:spcPts val="600"/>
              </a:spcBef>
            </a:pPr>
            <a:r>
              <a:rPr lang="en-US" dirty="0" smtClean="0">
                <a:solidFill>
                  <a:schemeClr val="bg1"/>
                </a:solidFill>
                <a:latin typeface="Helvetica Neue"/>
                <a:cs typeface="Helvetica Neue"/>
              </a:rPr>
              <a:t>2004-2013 Earth </a:t>
            </a:r>
            <a:r>
              <a:rPr lang="en-US" dirty="0">
                <a:solidFill>
                  <a:schemeClr val="bg1"/>
                </a:solidFill>
                <a:latin typeface="Helvetica Neue"/>
                <a:cs typeface="Helvetica Neue"/>
              </a:rPr>
              <a:t>to </a:t>
            </a:r>
            <a:r>
              <a:rPr lang="en-US" dirty="0" smtClean="0">
                <a:solidFill>
                  <a:schemeClr val="bg1"/>
                </a:solidFill>
                <a:latin typeface="Helvetica Neue"/>
                <a:cs typeface="Helvetica Neue"/>
              </a:rPr>
              <a:t>Sky</a:t>
            </a:r>
          </a:p>
          <a:p>
            <a:pPr>
              <a:spcBef>
                <a:spcPts val="600"/>
              </a:spcBef>
            </a:pPr>
            <a:endParaRPr lang="en-US" sz="1000" dirty="0">
              <a:solidFill>
                <a:schemeClr val="bg1"/>
              </a:solidFill>
              <a:latin typeface="Helvetica Neue"/>
              <a:cs typeface="Helvetica Neue"/>
            </a:endParaRPr>
          </a:p>
          <a:p>
            <a:pPr marL="285750" lvl="0" indent="-285750">
              <a:spcBef>
                <a:spcPts val="600"/>
              </a:spcBef>
              <a:buFont typeface="Arial"/>
              <a:buChar char="•"/>
            </a:pPr>
            <a:r>
              <a:rPr lang="en-US" dirty="0" smtClean="0">
                <a:solidFill>
                  <a:schemeClr val="bg1"/>
                </a:solidFill>
                <a:latin typeface="Helvetica Neue"/>
                <a:cs typeface="Helvetica Neue"/>
              </a:rPr>
              <a:t>Conducted 6 week-long courses</a:t>
            </a:r>
          </a:p>
          <a:p>
            <a:pPr marL="285750" lvl="0" indent="-285750">
              <a:spcBef>
                <a:spcPts val="600"/>
              </a:spcBef>
              <a:buFont typeface="Arial"/>
              <a:buChar char="•"/>
            </a:pPr>
            <a:r>
              <a:rPr lang="en-US" dirty="0" smtClean="0">
                <a:solidFill>
                  <a:schemeClr val="bg1"/>
                </a:solidFill>
                <a:latin typeface="Helvetica Neue"/>
                <a:cs typeface="Helvetica Neue"/>
              </a:rPr>
              <a:t>Hosted </a:t>
            </a:r>
            <a:r>
              <a:rPr lang="en-US" dirty="0">
                <a:solidFill>
                  <a:schemeClr val="bg1"/>
                </a:solidFill>
                <a:latin typeface="Helvetica Neue"/>
                <a:cs typeface="Helvetica Neue"/>
              </a:rPr>
              <a:t>75 NASA scientist presenters</a:t>
            </a:r>
          </a:p>
          <a:p>
            <a:pPr marL="285750" lvl="0" indent="-285750">
              <a:spcBef>
                <a:spcPts val="600"/>
              </a:spcBef>
              <a:buFont typeface="Arial"/>
              <a:buChar char="•"/>
            </a:pPr>
            <a:r>
              <a:rPr lang="en-US" dirty="0">
                <a:solidFill>
                  <a:schemeClr val="bg1"/>
                </a:solidFill>
                <a:latin typeface="Helvetica Neue"/>
                <a:cs typeface="Helvetica Neue"/>
              </a:rPr>
              <a:t>Presented 100 NASA science sessions </a:t>
            </a:r>
          </a:p>
          <a:p>
            <a:pPr marL="285750" lvl="0" indent="-285750">
              <a:spcBef>
                <a:spcPts val="600"/>
              </a:spcBef>
              <a:buFont typeface="Arial"/>
              <a:buChar char="•"/>
            </a:pPr>
            <a:r>
              <a:rPr lang="en-US" dirty="0" smtClean="0">
                <a:solidFill>
                  <a:schemeClr val="bg1"/>
                </a:solidFill>
                <a:latin typeface="Helvetica Neue"/>
                <a:cs typeface="Helvetica Neue"/>
              </a:rPr>
              <a:t>Trained Educators:</a:t>
            </a:r>
          </a:p>
          <a:p>
            <a:pPr marL="800100" lvl="1" indent="-342900">
              <a:spcBef>
                <a:spcPts val="600"/>
              </a:spcBef>
              <a:buSzPct val="75000"/>
              <a:buFont typeface="Wingdings" charset="2"/>
              <a:buChar char="²"/>
            </a:pPr>
            <a:r>
              <a:rPr lang="en-US" dirty="0" smtClean="0">
                <a:solidFill>
                  <a:schemeClr val="bg1"/>
                </a:solidFill>
                <a:latin typeface="Helvetica Neue"/>
                <a:cs typeface="Helvetica Neue"/>
              </a:rPr>
              <a:t>135 </a:t>
            </a:r>
            <a:r>
              <a:rPr lang="en-US" dirty="0">
                <a:solidFill>
                  <a:schemeClr val="bg1"/>
                </a:solidFill>
                <a:latin typeface="Helvetica Neue"/>
                <a:cs typeface="Helvetica Neue"/>
              </a:rPr>
              <a:t>participants in week-long face to face </a:t>
            </a:r>
            <a:r>
              <a:rPr lang="en-US" dirty="0" smtClean="0">
                <a:solidFill>
                  <a:schemeClr val="bg1"/>
                </a:solidFill>
                <a:latin typeface="Helvetica Neue"/>
                <a:cs typeface="Helvetica Neue"/>
              </a:rPr>
              <a:t>courses</a:t>
            </a:r>
            <a:endParaRPr lang="en-US" dirty="0">
              <a:solidFill>
                <a:schemeClr val="bg1"/>
              </a:solidFill>
              <a:latin typeface="Helvetica Neue"/>
              <a:cs typeface="Helvetica Neue"/>
            </a:endParaRPr>
          </a:p>
          <a:p>
            <a:pPr marL="800100" lvl="1" indent="-342900">
              <a:spcBef>
                <a:spcPts val="600"/>
              </a:spcBef>
              <a:buSzPct val="75000"/>
              <a:buFont typeface="Wingdings" charset="2"/>
              <a:buChar char="²"/>
            </a:pPr>
            <a:r>
              <a:rPr lang="en-US" dirty="0" smtClean="0">
                <a:solidFill>
                  <a:schemeClr val="bg1"/>
                </a:solidFill>
                <a:latin typeface="Helvetica Neue"/>
                <a:cs typeface="Helvetica Neue"/>
              </a:rPr>
              <a:t>35 </a:t>
            </a:r>
            <a:r>
              <a:rPr lang="en-US" dirty="0">
                <a:solidFill>
                  <a:schemeClr val="bg1"/>
                </a:solidFill>
                <a:latin typeface="Helvetica Neue"/>
                <a:cs typeface="Helvetica Neue"/>
              </a:rPr>
              <a:t>participants in one and two day </a:t>
            </a:r>
            <a:r>
              <a:rPr lang="en-US" dirty="0" smtClean="0">
                <a:solidFill>
                  <a:schemeClr val="bg1"/>
                </a:solidFill>
                <a:latin typeface="Helvetica Neue"/>
                <a:cs typeface="Helvetica Neue"/>
              </a:rPr>
              <a:t>workshops </a:t>
            </a:r>
            <a:r>
              <a:rPr lang="en-US" dirty="0">
                <a:solidFill>
                  <a:schemeClr val="bg1"/>
                </a:solidFill>
                <a:latin typeface="Helvetica Neue"/>
                <a:cs typeface="Helvetica Neue"/>
              </a:rPr>
              <a:t>at professional conferences</a:t>
            </a:r>
          </a:p>
          <a:p>
            <a:pPr marL="800100" lvl="1" indent="-342900">
              <a:spcBef>
                <a:spcPts val="600"/>
              </a:spcBef>
              <a:buSzPct val="75000"/>
              <a:buFont typeface="Wingdings" charset="2"/>
              <a:buChar char="²"/>
            </a:pPr>
            <a:r>
              <a:rPr lang="en-US" dirty="0">
                <a:solidFill>
                  <a:schemeClr val="bg1"/>
                </a:solidFill>
                <a:latin typeface="Helvetica Neue"/>
                <a:cs typeface="Helvetica Neue"/>
              </a:rPr>
              <a:t>O</a:t>
            </a:r>
            <a:r>
              <a:rPr lang="en-US" dirty="0" smtClean="0">
                <a:solidFill>
                  <a:schemeClr val="bg1"/>
                </a:solidFill>
                <a:latin typeface="Helvetica Neue"/>
                <a:cs typeface="Helvetica Neue"/>
              </a:rPr>
              <a:t>ver </a:t>
            </a:r>
            <a:r>
              <a:rPr lang="en-US" dirty="0">
                <a:solidFill>
                  <a:schemeClr val="bg1"/>
                </a:solidFill>
                <a:latin typeface="Helvetica Neue"/>
                <a:cs typeface="Helvetica Neue"/>
              </a:rPr>
              <a:t>535 educators via distance learning and sessions at conferences, in a variety of subjects, including climate science, and best practices in science </a:t>
            </a:r>
            <a:r>
              <a:rPr lang="en-US" dirty="0" smtClean="0">
                <a:solidFill>
                  <a:schemeClr val="bg1"/>
                </a:solidFill>
                <a:latin typeface="Helvetica Neue"/>
                <a:cs typeface="Helvetica Neue"/>
              </a:rPr>
              <a:t>communication</a:t>
            </a:r>
            <a:endParaRPr lang="en-US" dirty="0">
              <a:solidFill>
                <a:schemeClr val="bg1"/>
              </a:solidFill>
              <a:latin typeface="Helvetica Neue"/>
              <a:cs typeface="Helvetica Neue"/>
            </a:endParaRPr>
          </a:p>
          <a:p>
            <a:pPr marL="285750" lvl="0" indent="-285750">
              <a:spcBef>
                <a:spcPts val="600"/>
              </a:spcBef>
              <a:buFont typeface="Arial"/>
              <a:buChar char="•"/>
            </a:pPr>
            <a:r>
              <a:rPr lang="en-US" dirty="0" smtClean="0">
                <a:solidFill>
                  <a:schemeClr val="bg1"/>
                </a:solidFill>
                <a:latin typeface="Helvetica Neue"/>
                <a:cs typeface="Helvetica Neue"/>
              </a:rPr>
              <a:t>Shared </a:t>
            </a:r>
            <a:r>
              <a:rPr lang="en-US" dirty="0">
                <a:solidFill>
                  <a:schemeClr val="bg1"/>
                </a:solidFill>
                <a:latin typeface="Helvetica Neue"/>
                <a:cs typeface="Helvetica Neue"/>
              </a:rPr>
              <a:t>the ETS training model internally and externally so others can replicate similar efforts. </a:t>
            </a:r>
          </a:p>
        </p:txBody>
      </p:sp>
      <p:sp>
        <p:nvSpPr>
          <p:cNvPr id="3" name="TextBox 2"/>
          <p:cNvSpPr txBox="1"/>
          <p:nvPr/>
        </p:nvSpPr>
        <p:spPr>
          <a:xfrm>
            <a:off x="590730" y="651763"/>
            <a:ext cx="8053612" cy="954107"/>
          </a:xfrm>
          <a:prstGeom prst="rect">
            <a:avLst/>
          </a:prstGeom>
          <a:noFill/>
        </p:spPr>
        <p:txBody>
          <a:bodyPr wrap="square" rtlCol="0">
            <a:spAutoFit/>
          </a:bodyPr>
          <a:lstStyle/>
          <a:p>
            <a:pPr algn="ctr"/>
            <a:r>
              <a:rPr lang="en-US" sz="2800" i="1" dirty="0" smtClean="0">
                <a:solidFill>
                  <a:schemeClr val="accent3"/>
                </a:solidFill>
                <a:latin typeface="Arial"/>
                <a:cs typeface="Arial"/>
              </a:rPr>
              <a:t>Over 4 </a:t>
            </a:r>
            <a:r>
              <a:rPr lang="en-US" sz="2800" i="1" dirty="0">
                <a:solidFill>
                  <a:schemeClr val="accent3"/>
                </a:solidFill>
                <a:latin typeface="Arial"/>
                <a:cs typeface="Arial"/>
              </a:rPr>
              <a:t>million visitors to </a:t>
            </a:r>
            <a:r>
              <a:rPr lang="en-US" sz="2800" i="1" dirty="0" smtClean="0">
                <a:solidFill>
                  <a:schemeClr val="accent3"/>
                </a:solidFill>
                <a:latin typeface="Arial"/>
                <a:cs typeface="Arial"/>
              </a:rPr>
              <a:t>National </a:t>
            </a:r>
            <a:r>
              <a:rPr lang="en-US" sz="2800" i="1" dirty="0">
                <a:solidFill>
                  <a:schemeClr val="accent3"/>
                </a:solidFill>
                <a:latin typeface="Arial"/>
                <a:cs typeface="Arial"/>
              </a:rPr>
              <a:t>Parks and Wildlife Refuges </a:t>
            </a:r>
            <a:r>
              <a:rPr lang="en-US" sz="2800" i="1" dirty="0" smtClean="0">
                <a:solidFill>
                  <a:schemeClr val="accent3"/>
                </a:solidFill>
                <a:latin typeface="Arial"/>
                <a:cs typeface="Arial"/>
              </a:rPr>
              <a:t>Reached</a:t>
            </a:r>
            <a:endParaRPr lang="en-US" sz="2800" i="1" dirty="0">
              <a:solidFill>
                <a:schemeClr val="accent3"/>
              </a:solidFill>
              <a:latin typeface="Arial"/>
              <a:cs typeface="Arial"/>
            </a:endParaRPr>
          </a:p>
        </p:txBody>
      </p:sp>
      <p:sp>
        <p:nvSpPr>
          <p:cNvPr id="4" name="TextBox 3"/>
          <p:cNvSpPr txBox="1"/>
          <p:nvPr/>
        </p:nvSpPr>
        <p:spPr>
          <a:xfrm>
            <a:off x="1" y="96845"/>
            <a:ext cx="9143999" cy="584776"/>
          </a:xfrm>
          <a:prstGeom prst="rect">
            <a:avLst/>
          </a:prstGeom>
          <a:noFill/>
        </p:spPr>
        <p:txBody>
          <a:bodyPr wrap="square" rtlCol="0">
            <a:spAutoFit/>
          </a:bodyPr>
          <a:lstStyle/>
          <a:p>
            <a:pPr algn="ctr"/>
            <a:r>
              <a:rPr lang="en-US" sz="3200" smtClean="0">
                <a:solidFill>
                  <a:schemeClr val="accent1">
                    <a:lumMod val="40000"/>
                    <a:lumOff val="60000"/>
                  </a:schemeClr>
                </a:solidFill>
              </a:rPr>
              <a:t>Evaluation Metrics</a:t>
            </a:r>
            <a:endParaRPr lang="en-US" sz="3200" dirty="0">
              <a:solidFill>
                <a:schemeClr val="accent1">
                  <a:lumMod val="40000"/>
                  <a:lumOff val="60000"/>
                </a:schemeClr>
              </a:solidFill>
            </a:endParaRPr>
          </a:p>
        </p:txBody>
      </p:sp>
      <p:pic>
        <p:nvPicPr>
          <p:cNvPr id="5" name="Picture 4" descr="Participants_Schnas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3755" y="2231942"/>
            <a:ext cx="2135909" cy="1366179"/>
          </a:xfrm>
          <a:prstGeom prst="rect">
            <a:avLst/>
          </a:prstGeom>
          <a:ln w="3175" cmpd="sng">
            <a:solidFill>
              <a:schemeClr val="bg1"/>
            </a:solidFill>
          </a:ln>
          <a:effectLst>
            <a:outerShdw blurRad="50800" dist="38100" dir="2700000" algn="tl" rotWithShape="0">
              <a:prstClr val="black">
                <a:alpha val="40000"/>
              </a:prstClr>
            </a:outerShdw>
          </a:effectLst>
        </p:spPr>
      </p:pic>
      <p:pic>
        <p:nvPicPr>
          <p:cNvPr id="6" name="Picture 5" descr="Group_29Jan09_crop.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9762" y="3886918"/>
            <a:ext cx="3123895" cy="1939636"/>
          </a:xfrm>
          <a:prstGeom prst="rect">
            <a:avLst/>
          </a:prstGeom>
          <a:ln w="3175" cmpd="sng">
            <a:solidFill>
              <a:schemeClr val="bg1"/>
            </a:solidFill>
          </a:ln>
          <a:effectLst>
            <a:outerShdw blurRad="50800" dist="38100" dir="2700000" algn="tl" rotWithShape="0">
              <a:prstClr val="black">
                <a:alpha val="40000"/>
              </a:prstClr>
            </a:outerShdw>
          </a:effectLst>
        </p:spPr>
      </p:pic>
      <p:sp>
        <p:nvSpPr>
          <p:cNvPr id="7" name="Slide Number Placeholder 6"/>
          <p:cNvSpPr>
            <a:spLocks noGrp="1"/>
          </p:cNvSpPr>
          <p:nvPr>
            <p:ph type="sldNum" sz="quarter" idx="12"/>
          </p:nvPr>
        </p:nvSpPr>
        <p:spPr/>
        <p:txBody>
          <a:bodyPr/>
          <a:lstStyle/>
          <a:p>
            <a:fld id="{9EF6F241-1DC0-D34C-9710-1DA769EF754A}" type="slidenum">
              <a:rPr lang="en-US" smtClean="0"/>
              <a:t>13</a:t>
            </a:fld>
            <a:endParaRPr lang="en-US"/>
          </a:p>
        </p:txBody>
      </p:sp>
    </p:spTree>
    <p:extLst>
      <p:ext uri="{BB962C8B-B14F-4D97-AF65-F5344CB8AC3E}">
        <p14:creationId xmlns:p14="http://schemas.microsoft.com/office/powerpoint/2010/main" val="3451779372"/>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219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22137" y="1183858"/>
            <a:ext cx="6699727" cy="4923966"/>
          </a:xfrm>
          <a:prstGeom prst="rect">
            <a:avLst/>
          </a:prstGeom>
          <a:effectLst>
            <a:outerShdw blurRad="50800" dist="38100" dir="2700000" algn="br">
              <a:srgbClr val="000000">
                <a:alpha val="43000"/>
              </a:srgbClr>
            </a:outerShdw>
          </a:effectLst>
        </p:spPr>
      </p:pic>
      <p:sp>
        <p:nvSpPr>
          <p:cNvPr id="4" name="TextBox 3"/>
          <p:cNvSpPr txBox="1"/>
          <p:nvPr/>
        </p:nvSpPr>
        <p:spPr>
          <a:xfrm>
            <a:off x="203200" y="6176282"/>
            <a:ext cx="8940800" cy="369332"/>
          </a:xfrm>
          <a:prstGeom prst="rect">
            <a:avLst/>
          </a:prstGeom>
          <a:noFill/>
        </p:spPr>
        <p:txBody>
          <a:bodyPr wrap="square" rtlCol="0">
            <a:spAutoFit/>
          </a:bodyPr>
          <a:lstStyle/>
          <a:p>
            <a:r>
              <a:rPr lang="en-US" dirty="0" smtClean="0">
                <a:solidFill>
                  <a:schemeClr val="bg1"/>
                </a:solidFill>
                <a:latin typeface="Helvetica Neue"/>
                <a:cs typeface="Helvetica Neue"/>
              </a:rPr>
              <a:t>Jr. Ranger Day Camp at Rock Creek; demonstrated at ETS IV by Ranger Ron Harvey</a:t>
            </a:r>
            <a:endParaRPr lang="en-US" dirty="0">
              <a:solidFill>
                <a:schemeClr val="bg1"/>
              </a:solidFill>
              <a:latin typeface="Helvetica Neue"/>
              <a:cs typeface="Helvetica Neue"/>
            </a:endParaRPr>
          </a:p>
        </p:txBody>
      </p:sp>
      <p:sp>
        <p:nvSpPr>
          <p:cNvPr id="5" name="TextBox 4"/>
          <p:cNvSpPr txBox="1"/>
          <p:nvPr/>
        </p:nvSpPr>
        <p:spPr>
          <a:xfrm>
            <a:off x="280966" y="146095"/>
            <a:ext cx="8503401" cy="584776"/>
          </a:xfrm>
          <a:prstGeom prst="rect">
            <a:avLst/>
          </a:prstGeom>
          <a:noFill/>
          <a:ln>
            <a:noFill/>
          </a:ln>
          <a:effectLst>
            <a:outerShdw blurRad="50800" dist="38100" dir="2700000" algn="br">
              <a:srgbClr val="000000">
                <a:alpha val="43000"/>
              </a:srgb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3200" dirty="0" smtClean="0">
                <a:solidFill>
                  <a:schemeClr val="accent1">
                    <a:lumMod val="40000"/>
                    <a:lumOff val="60000"/>
                  </a:schemeClr>
                </a:solidFill>
                <a:latin typeface="+mj-lt"/>
              </a:rPr>
              <a:t>Alumni become Trainers</a:t>
            </a:r>
          </a:p>
        </p:txBody>
      </p:sp>
      <p:sp>
        <p:nvSpPr>
          <p:cNvPr id="2" name="Slide Number Placeholder 1"/>
          <p:cNvSpPr>
            <a:spLocks noGrp="1"/>
          </p:cNvSpPr>
          <p:nvPr>
            <p:ph type="sldNum" sz="quarter" idx="12"/>
          </p:nvPr>
        </p:nvSpPr>
        <p:spPr/>
        <p:txBody>
          <a:bodyPr/>
          <a:lstStyle/>
          <a:p>
            <a:fld id="{9EF6F241-1DC0-D34C-9710-1DA769EF754A}" type="slidenum">
              <a:rPr lang="en-US" smtClean="0"/>
              <a:t>14</a:t>
            </a:fld>
            <a:endParaRPr lang="en-US"/>
          </a:p>
        </p:txBody>
      </p:sp>
    </p:spTree>
    <p:extLst>
      <p:ext uri="{BB962C8B-B14F-4D97-AF65-F5344CB8AC3E}">
        <p14:creationId xmlns:p14="http://schemas.microsoft.com/office/powerpoint/2010/main" val="2747631556"/>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448" y="2247289"/>
            <a:ext cx="8969588" cy="4119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TextBox 2"/>
          <p:cNvSpPr txBox="1"/>
          <p:nvPr/>
        </p:nvSpPr>
        <p:spPr>
          <a:xfrm>
            <a:off x="292735" y="466833"/>
            <a:ext cx="8634986" cy="1569660"/>
          </a:xfrm>
          <a:prstGeom prst="rect">
            <a:avLst/>
          </a:prstGeom>
          <a:noFill/>
          <a:effectLst>
            <a:outerShdw blurRad="50800" dist="38100" dir="2700000">
              <a:srgbClr val="000000">
                <a:alpha val="43000"/>
              </a:srgbClr>
            </a:outerShdw>
          </a:effectLst>
        </p:spPr>
        <p:txBody>
          <a:bodyPr wrap="square" rtlCol="0">
            <a:spAutoFit/>
          </a:bodyPr>
          <a:lstStyle/>
          <a:p>
            <a:r>
              <a:rPr lang="en-US" sz="3200" spc="100" dirty="0" smtClean="0">
                <a:solidFill>
                  <a:srgbClr val="A9D7E2"/>
                </a:solidFill>
                <a:effectLst/>
              </a:rPr>
              <a:t>Connecting the Wonders of Science</a:t>
            </a:r>
          </a:p>
          <a:p>
            <a:pPr algn="r"/>
            <a:r>
              <a:rPr lang="en-US" sz="3200" spc="100" dirty="0" smtClean="0">
                <a:solidFill>
                  <a:srgbClr val="A9D7E2"/>
                </a:solidFill>
                <a:effectLst/>
              </a:rPr>
              <a:t>with the Power of Place</a:t>
            </a:r>
          </a:p>
          <a:p>
            <a:endParaRPr lang="en-US" sz="3200" dirty="0">
              <a:solidFill>
                <a:srgbClr val="A9D7E2"/>
              </a:solidFill>
            </a:endParaRPr>
          </a:p>
        </p:txBody>
      </p:sp>
      <p:sp>
        <p:nvSpPr>
          <p:cNvPr id="4" name="Slide Number Placeholder 3"/>
          <p:cNvSpPr>
            <a:spLocks noGrp="1"/>
          </p:cNvSpPr>
          <p:nvPr>
            <p:ph type="sldNum" sz="quarter" idx="12"/>
          </p:nvPr>
        </p:nvSpPr>
        <p:spPr/>
        <p:txBody>
          <a:bodyPr/>
          <a:lstStyle/>
          <a:p>
            <a:fld id="{9EF6F241-1DC0-D34C-9710-1DA769EF754A}" type="slidenum">
              <a:rPr lang="en-US" smtClean="0"/>
              <a:t>15</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356350"/>
            <a:ext cx="9144000" cy="5016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a:xfrm>
            <a:off x="3165241" y="1335390"/>
            <a:ext cx="5866703" cy="5061604"/>
          </a:xfrm>
          <a:solidFill>
            <a:schemeClr val="tx2"/>
          </a:solidFill>
          <a:ln w="3175" cmpd="sng">
            <a:noFill/>
          </a:ln>
        </p:spPr>
        <p:txBody>
          <a:bodyPr>
            <a:normAutofit fontScale="92500" lnSpcReduction="20000"/>
          </a:bodyPr>
          <a:lstStyle/>
          <a:p>
            <a:r>
              <a:rPr lang="en-US" sz="1600" b="1" dirty="0">
                <a:solidFill>
                  <a:schemeClr val="bg1"/>
                </a:solidFill>
              </a:rPr>
              <a:t>Status</a:t>
            </a:r>
            <a:r>
              <a:rPr lang="en-US" sz="1600" dirty="0">
                <a:solidFill>
                  <a:schemeClr val="bg1"/>
                </a:solidFill>
              </a:rPr>
              <a:t> (3/24/14)</a:t>
            </a:r>
            <a:r>
              <a:rPr lang="en-US" sz="1600" b="1" i="1" dirty="0">
                <a:solidFill>
                  <a:schemeClr val="bg1"/>
                </a:solidFill>
              </a:rPr>
              <a:t>: </a:t>
            </a:r>
            <a:r>
              <a:rPr lang="en-US" sz="1600" b="1" i="1" dirty="0" smtClean="0">
                <a:solidFill>
                  <a:schemeClr val="bg1"/>
                </a:solidFill>
              </a:rPr>
              <a:t>In progress with expected date of completion: Winter 2014</a:t>
            </a:r>
            <a:endParaRPr lang="en-US" sz="1600" b="1" i="1" dirty="0">
              <a:solidFill>
                <a:schemeClr val="bg1"/>
              </a:solidFill>
            </a:endParaRPr>
          </a:p>
          <a:p>
            <a:r>
              <a:rPr lang="en-US" sz="1600" b="1" dirty="0">
                <a:solidFill>
                  <a:schemeClr val="bg1"/>
                </a:solidFill>
              </a:rPr>
              <a:t>Product: </a:t>
            </a:r>
            <a:r>
              <a:rPr lang="en-US" sz="1600" dirty="0" smtClean="0">
                <a:solidFill>
                  <a:schemeClr val="bg1"/>
                </a:solidFill>
              </a:rPr>
              <a:t>interpretive program</a:t>
            </a:r>
          </a:p>
          <a:p>
            <a:r>
              <a:rPr lang="en-US" sz="1600" b="1" dirty="0" smtClean="0">
                <a:solidFill>
                  <a:schemeClr val="bg1"/>
                </a:solidFill>
              </a:rPr>
              <a:t>Audience</a:t>
            </a:r>
            <a:r>
              <a:rPr lang="en-US" sz="1600" b="1" dirty="0">
                <a:solidFill>
                  <a:schemeClr val="bg1"/>
                </a:solidFill>
              </a:rPr>
              <a:t>: </a:t>
            </a:r>
            <a:r>
              <a:rPr lang="en-US" sz="1600" dirty="0" smtClean="0">
                <a:solidFill>
                  <a:schemeClr val="bg1"/>
                </a:solidFill>
              </a:rPr>
              <a:t>Families, general public visiting Refuge</a:t>
            </a:r>
            <a:endParaRPr lang="en-US" sz="1600" dirty="0">
              <a:solidFill>
                <a:schemeClr val="bg1"/>
              </a:solidFill>
            </a:endParaRPr>
          </a:p>
          <a:p>
            <a:r>
              <a:rPr lang="en-US" sz="1600" b="1" dirty="0">
                <a:solidFill>
                  <a:schemeClr val="bg1"/>
                </a:solidFill>
              </a:rPr>
              <a:t>Thematic Statement: </a:t>
            </a:r>
            <a:r>
              <a:rPr lang="en-US" sz="1600" dirty="0" smtClean="0">
                <a:solidFill>
                  <a:schemeClr val="bg1"/>
                </a:solidFill>
              </a:rPr>
              <a:t>Climate changes are visible on the Kenai Peninsula in </a:t>
            </a:r>
            <a:r>
              <a:rPr lang="en-US" sz="1600" dirty="0" err="1" smtClean="0">
                <a:solidFill>
                  <a:schemeClr val="bg1"/>
                </a:solidFill>
              </a:rPr>
              <a:t>southcentral</a:t>
            </a:r>
            <a:r>
              <a:rPr lang="en-US" sz="1600" dirty="0" smtClean="0">
                <a:solidFill>
                  <a:schemeClr val="bg1"/>
                </a:solidFill>
              </a:rPr>
              <a:t> Alaska. Citizen science observations of weather, seasonal change will contribute to hands-on exploration of weather and climate by visitors to the Kenai National Wildlife Refuge.</a:t>
            </a:r>
            <a:endParaRPr lang="en-US" sz="1600" b="1" dirty="0" smtClean="0">
              <a:solidFill>
                <a:schemeClr val="bg1"/>
              </a:solidFill>
            </a:endParaRPr>
          </a:p>
          <a:p>
            <a:r>
              <a:rPr lang="en-US" sz="1600" b="1" dirty="0" smtClean="0">
                <a:solidFill>
                  <a:schemeClr val="bg1"/>
                </a:solidFill>
              </a:rPr>
              <a:t>Measurable </a:t>
            </a:r>
            <a:r>
              <a:rPr lang="en-US" sz="1600" b="1" dirty="0">
                <a:solidFill>
                  <a:schemeClr val="bg1"/>
                </a:solidFill>
              </a:rPr>
              <a:t>Objectives: </a:t>
            </a:r>
            <a:r>
              <a:rPr lang="en-US" sz="1600" dirty="0" smtClean="0">
                <a:solidFill>
                  <a:schemeClr val="bg1"/>
                </a:solidFill>
              </a:rPr>
              <a:t>100 visitors will participate in weather monitoring interpretive programs in 2015.</a:t>
            </a:r>
            <a:endParaRPr lang="en-US" sz="1600" dirty="0">
              <a:solidFill>
                <a:schemeClr val="bg1"/>
              </a:solidFill>
            </a:endParaRPr>
          </a:p>
          <a:p>
            <a:r>
              <a:rPr lang="en-US" sz="1600" b="1" dirty="0">
                <a:solidFill>
                  <a:schemeClr val="bg1"/>
                </a:solidFill>
              </a:rPr>
              <a:t>Technique</a:t>
            </a:r>
            <a:r>
              <a:rPr lang="en-US" sz="1600" dirty="0">
                <a:solidFill>
                  <a:schemeClr val="bg1"/>
                </a:solidFill>
              </a:rPr>
              <a:t>: </a:t>
            </a:r>
            <a:r>
              <a:rPr lang="en-US" sz="1600" dirty="0" smtClean="0">
                <a:solidFill>
                  <a:schemeClr val="bg1"/>
                </a:solidFill>
              </a:rPr>
              <a:t>citizen science investigation</a:t>
            </a:r>
          </a:p>
          <a:p>
            <a:r>
              <a:rPr lang="en-US" sz="1600" b="1" dirty="0" smtClean="0">
                <a:solidFill>
                  <a:schemeClr val="bg1"/>
                </a:solidFill>
              </a:rPr>
              <a:t>Brief Description</a:t>
            </a:r>
            <a:r>
              <a:rPr lang="en-US" sz="1600" b="1" dirty="0">
                <a:solidFill>
                  <a:schemeClr val="bg1"/>
                </a:solidFill>
              </a:rPr>
              <a:t>:</a:t>
            </a:r>
            <a:r>
              <a:rPr lang="en-US" sz="1600" dirty="0">
                <a:solidFill>
                  <a:schemeClr val="bg1"/>
                </a:solidFill>
              </a:rPr>
              <a:t> </a:t>
            </a:r>
            <a:r>
              <a:rPr lang="en-US" sz="1600" dirty="0" smtClean="0">
                <a:solidFill>
                  <a:schemeClr val="bg1"/>
                </a:solidFill>
              </a:rPr>
              <a:t>Newly installed weather station at the Refuge Visitor Center supports citizen science investigations into weather and climate.  Guided walks will incorporate these observations to further explain climatic change and impacts to the ecosystem.</a:t>
            </a:r>
            <a:endParaRPr lang="en-US" sz="1600" b="1" dirty="0">
              <a:solidFill>
                <a:schemeClr val="bg1"/>
              </a:solidFill>
            </a:endParaRPr>
          </a:p>
          <a:p>
            <a:r>
              <a:rPr lang="en-US" sz="1600" b="1" dirty="0">
                <a:solidFill>
                  <a:schemeClr val="bg1"/>
                </a:solidFill>
              </a:rPr>
              <a:t>Timeline to </a:t>
            </a:r>
            <a:r>
              <a:rPr lang="en-US" sz="1600" b="1" dirty="0" smtClean="0">
                <a:solidFill>
                  <a:schemeClr val="bg1"/>
                </a:solidFill>
              </a:rPr>
              <a:t>Complete: </a:t>
            </a:r>
            <a:r>
              <a:rPr lang="en-US" sz="1600" dirty="0" smtClean="0">
                <a:solidFill>
                  <a:schemeClr val="bg1"/>
                </a:solidFill>
              </a:rPr>
              <a:t>Delays in new Visitor Center construction have pushed the completion date to this winter, but the weather station is installed and data collection software/process is being piloted this summer.</a:t>
            </a:r>
            <a:endParaRPr lang="en-US" sz="1600" dirty="0">
              <a:solidFill>
                <a:schemeClr val="bg1"/>
              </a:solidFill>
            </a:endParaRPr>
          </a:p>
          <a:p>
            <a:r>
              <a:rPr lang="en-US" sz="1600" b="1" dirty="0">
                <a:solidFill>
                  <a:schemeClr val="bg1"/>
                </a:solidFill>
              </a:rPr>
              <a:t>NASA </a:t>
            </a:r>
            <a:r>
              <a:rPr lang="en-US" sz="1600" b="1" dirty="0" smtClean="0">
                <a:solidFill>
                  <a:schemeClr val="bg1"/>
                </a:solidFill>
              </a:rPr>
              <a:t>Resources</a:t>
            </a:r>
            <a:r>
              <a:rPr lang="en-US" sz="1600" b="1" dirty="0">
                <a:solidFill>
                  <a:schemeClr val="bg1"/>
                </a:solidFill>
              </a:rPr>
              <a:t> U</a:t>
            </a:r>
            <a:r>
              <a:rPr lang="en-US" sz="1600" b="1" dirty="0" smtClean="0">
                <a:solidFill>
                  <a:schemeClr val="bg1"/>
                </a:solidFill>
              </a:rPr>
              <a:t>sed: </a:t>
            </a:r>
            <a:r>
              <a:rPr lang="en-US" sz="1600" b="1" dirty="0" smtClean="0">
                <a:solidFill>
                  <a:schemeClr val="bg1"/>
                </a:solidFill>
                <a:hlinkClick r:id="rId3"/>
              </a:rPr>
              <a:t>www.gpm.nasa.gov</a:t>
            </a:r>
            <a:r>
              <a:rPr lang="en-US" sz="1600" b="1" dirty="0" smtClean="0">
                <a:solidFill>
                  <a:schemeClr val="bg1"/>
                </a:solidFill>
              </a:rPr>
              <a:t>, climate.nasa.gov </a:t>
            </a:r>
            <a:endParaRPr lang="en-US" sz="1600" dirty="0">
              <a:solidFill>
                <a:schemeClr val="bg1"/>
              </a:solidFill>
            </a:endParaRPr>
          </a:p>
        </p:txBody>
      </p:sp>
      <p:sp>
        <p:nvSpPr>
          <p:cNvPr id="10" name="Date Placeholder 9"/>
          <p:cNvSpPr>
            <a:spLocks noGrp="1"/>
          </p:cNvSpPr>
          <p:nvPr>
            <p:ph type="dt" sz="half" idx="10"/>
          </p:nvPr>
        </p:nvSpPr>
        <p:spPr>
          <a:xfrm>
            <a:off x="66233" y="6169852"/>
            <a:ext cx="3390900" cy="582199"/>
          </a:xfrm>
        </p:spPr>
        <p:txBody>
          <a:bodyPr anchor="t"/>
          <a:lstStyle/>
          <a:p>
            <a:r>
              <a:rPr lang="en-US" sz="1400" i="1" dirty="0" smtClean="0">
                <a:solidFill>
                  <a:srgbClr val="17375E"/>
                </a:solidFill>
              </a:rPr>
              <a:t>Supported by the </a:t>
            </a:r>
            <a:r>
              <a:rPr lang="en-US" sz="1400" i="1" dirty="0">
                <a:solidFill>
                  <a:srgbClr val="17375E"/>
                </a:solidFill>
              </a:rPr>
              <a:t>GPM mission: </a:t>
            </a:r>
            <a:r>
              <a:rPr lang="en-US" sz="1400" i="1" dirty="0">
                <a:solidFill>
                  <a:schemeClr val="accent4"/>
                </a:solidFill>
                <a:hlinkClick r:id="rId4"/>
              </a:rPr>
              <a:t>http://pmm.nasa.gov/</a:t>
            </a:r>
            <a:r>
              <a:rPr lang="en-US" sz="1400" i="1" dirty="0" smtClean="0">
                <a:solidFill>
                  <a:schemeClr val="accent4"/>
                </a:solidFill>
                <a:hlinkClick r:id="rId4"/>
              </a:rPr>
              <a:t>GPM</a:t>
            </a:r>
            <a:r>
              <a:rPr lang="en-US" sz="1400" i="1" dirty="0" smtClean="0">
                <a:solidFill>
                  <a:schemeClr val="accent4"/>
                </a:solidFill>
              </a:rPr>
              <a:t> </a:t>
            </a:r>
            <a:endParaRPr lang="en-US" sz="1400" i="1" dirty="0">
              <a:solidFill>
                <a:schemeClr val="accent4"/>
              </a:solidFill>
            </a:endParaRPr>
          </a:p>
        </p:txBody>
      </p:sp>
      <p:sp>
        <p:nvSpPr>
          <p:cNvPr id="11" name="Footer Placeholder 10"/>
          <p:cNvSpPr>
            <a:spLocks noGrp="1"/>
          </p:cNvSpPr>
          <p:nvPr>
            <p:ph type="ftr" sz="quarter" idx="11"/>
          </p:nvPr>
        </p:nvSpPr>
        <p:spPr>
          <a:xfrm>
            <a:off x="3246876" y="6169852"/>
            <a:ext cx="5785068" cy="401224"/>
          </a:xfrm>
        </p:spPr>
        <p:txBody>
          <a:bodyPr anchor="t"/>
          <a:lstStyle/>
          <a:p>
            <a:r>
              <a:rPr lang="en-US" i="1" dirty="0" smtClean="0">
                <a:solidFill>
                  <a:srgbClr val="073779"/>
                </a:solidFill>
              </a:rPr>
              <a:t>For more Information:   Leah </a:t>
            </a:r>
            <a:r>
              <a:rPr lang="en-US" i="1" dirty="0" err="1" smtClean="0">
                <a:solidFill>
                  <a:srgbClr val="073779"/>
                </a:solidFill>
              </a:rPr>
              <a:t>Eskelin</a:t>
            </a:r>
            <a:r>
              <a:rPr lang="en-US" i="1" dirty="0" smtClean="0">
                <a:solidFill>
                  <a:srgbClr val="073779"/>
                </a:solidFill>
              </a:rPr>
              <a:t>, 907-260-2811, leah_eskelin@fws.gov</a:t>
            </a:r>
          </a:p>
        </p:txBody>
      </p:sp>
      <p:sp>
        <p:nvSpPr>
          <p:cNvPr id="3" name="Rectangle 2"/>
          <p:cNvSpPr/>
          <p:nvPr/>
        </p:nvSpPr>
        <p:spPr>
          <a:xfrm>
            <a:off x="171216" y="3090902"/>
            <a:ext cx="3009900" cy="553998"/>
          </a:xfrm>
          <a:prstGeom prst="rect">
            <a:avLst/>
          </a:prstGeom>
        </p:spPr>
        <p:txBody>
          <a:bodyPr wrap="square">
            <a:spAutoFit/>
          </a:bodyPr>
          <a:lstStyle/>
          <a:p>
            <a:r>
              <a:rPr lang="en-US" sz="1000" dirty="0" smtClean="0"/>
              <a:t>Kenai NWR, in </a:t>
            </a:r>
            <a:r>
              <a:rPr lang="en-US" sz="1000" dirty="0" err="1" smtClean="0"/>
              <a:t>southcentral</a:t>
            </a:r>
            <a:r>
              <a:rPr lang="en-US" sz="1000" dirty="0" smtClean="0"/>
              <a:t> Alaska is 2 million acres of diverse habitats supporting over 1000 species of flora and fauna.</a:t>
            </a:r>
            <a:endParaRPr lang="en-US" sz="1000" dirty="0"/>
          </a:p>
        </p:txBody>
      </p:sp>
      <p:sp>
        <p:nvSpPr>
          <p:cNvPr id="14" name="Rectangle 13"/>
          <p:cNvSpPr/>
          <p:nvPr/>
        </p:nvSpPr>
        <p:spPr>
          <a:xfrm>
            <a:off x="0" y="0"/>
            <a:ext cx="9169400" cy="1070219"/>
          </a:xfrm>
          <a:prstGeom prst="rect">
            <a:avLst/>
          </a:prstGeom>
          <a:solidFill>
            <a:schemeClr val="accent1">
              <a:lumMod val="7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EtoSc1.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51" y="11521"/>
            <a:ext cx="1015149" cy="1065810"/>
          </a:xfrm>
          <a:prstGeom prst="rect">
            <a:avLst/>
          </a:prstGeom>
          <a:solidFill>
            <a:schemeClr val="tx1"/>
          </a:solidFill>
        </p:spPr>
      </p:pic>
      <p:sp>
        <p:nvSpPr>
          <p:cNvPr id="13" name="TextBox 12"/>
          <p:cNvSpPr txBox="1"/>
          <p:nvPr/>
        </p:nvSpPr>
        <p:spPr>
          <a:xfrm>
            <a:off x="1016000" y="37356"/>
            <a:ext cx="8128000" cy="707886"/>
          </a:xfrm>
          <a:prstGeom prst="rect">
            <a:avLst/>
          </a:prstGeom>
          <a:noFill/>
        </p:spPr>
        <p:txBody>
          <a:bodyPr wrap="square" rtlCol="0">
            <a:spAutoFit/>
          </a:bodyPr>
          <a:lstStyle/>
          <a:p>
            <a:pPr algn="ctr"/>
            <a:r>
              <a:rPr lang="en-US" sz="2400" dirty="0" smtClean="0">
                <a:solidFill>
                  <a:schemeClr val="bg1"/>
                </a:solidFill>
              </a:rPr>
              <a:t>Changing Landscapes of the Kenai NW Refuge</a:t>
            </a:r>
          </a:p>
          <a:p>
            <a:pPr algn="ctr"/>
            <a:r>
              <a:rPr lang="en-US" sz="1600" i="1" dirty="0">
                <a:solidFill>
                  <a:schemeClr val="bg1"/>
                </a:solidFill>
              </a:rPr>
              <a:t>A</a:t>
            </a:r>
            <a:r>
              <a:rPr lang="en-US" sz="1600" i="1" dirty="0" smtClean="0">
                <a:solidFill>
                  <a:schemeClr val="bg1"/>
                </a:solidFill>
              </a:rPr>
              <a:t> GPM</a:t>
            </a:r>
            <a:r>
              <a:rPr lang="en-US" sz="1600" i="1" dirty="0">
                <a:solidFill>
                  <a:schemeClr val="bg1"/>
                </a:solidFill>
              </a:rPr>
              <a:t>-Earth to Sky Collaborative </a:t>
            </a:r>
            <a:r>
              <a:rPr lang="en-US" sz="1600" i="1" dirty="0" smtClean="0">
                <a:solidFill>
                  <a:schemeClr val="bg1"/>
                </a:solidFill>
              </a:rPr>
              <a:t>Effort</a:t>
            </a:r>
          </a:p>
        </p:txBody>
      </p:sp>
      <p:pic>
        <p:nvPicPr>
          <p:cNvPr id="4" name="Picture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3883" y="1192515"/>
            <a:ext cx="2812816" cy="1941210"/>
          </a:xfrm>
          <a:prstGeom prst="rect">
            <a:avLst/>
          </a:prstGeom>
        </p:spPr>
      </p:pic>
      <p:pic>
        <p:nvPicPr>
          <p:cNvPr id="6" name="Picture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6233" y="3833883"/>
            <a:ext cx="2429109" cy="2335969"/>
          </a:xfrm>
          <a:prstGeom prst="rect">
            <a:avLst/>
          </a:prstGeom>
        </p:spPr>
      </p:pic>
    </p:spTree>
    <p:extLst>
      <p:ext uri="{BB962C8B-B14F-4D97-AF65-F5344CB8AC3E}">
        <p14:creationId xmlns:p14="http://schemas.microsoft.com/office/powerpoint/2010/main" val="1539787199"/>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356350"/>
            <a:ext cx="9144000" cy="5016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a:xfrm>
            <a:off x="3165241" y="1335390"/>
            <a:ext cx="5866703" cy="5061604"/>
          </a:xfrm>
          <a:solidFill>
            <a:srgbClr val="E7DEC9"/>
          </a:solidFill>
          <a:ln w="3175" cmpd="sng">
            <a:noFill/>
          </a:ln>
        </p:spPr>
        <p:txBody>
          <a:bodyPr>
            <a:noAutofit/>
          </a:bodyPr>
          <a:lstStyle/>
          <a:p>
            <a:r>
              <a:rPr lang="en-US" sz="1400" b="1" dirty="0">
                <a:solidFill>
                  <a:srgbClr val="000000"/>
                </a:solidFill>
              </a:rPr>
              <a:t>Status</a:t>
            </a:r>
            <a:r>
              <a:rPr lang="en-US" sz="1400" dirty="0">
                <a:solidFill>
                  <a:srgbClr val="000000"/>
                </a:solidFill>
              </a:rPr>
              <a:t> (3/24/14)</a:t>
            </a:r>
            <a:r>
              <a:rPr lang="en-US" sz="1400" b="1" i="1" dirty="0">
                <a:solidFill>
                  <a:srgbClr val="000000"/>
                </a:solidFill>
              </a:rPr>
              <a:t>: </a:t>
            </a:r>
            <a:r>
              <a:rPr lang="en-US" sz="1400" b="1" i="1" dirty="0" smtClean="0">
                <a:solidFill>
                  <a:srgbClr val="000000"/>
                </a:solidFill>
              </a:rPr>
              <a:t>complete</a:t>
            </a:r>
            <a:r>
              <a:rPr lang="en-US" sz="1400" i="1" dirty="0" smtClean="0">
                <a:solidFill>
                  <a:srgbClr val="000000"/>
                </a:solidFill>
              </a:rPr>
              <a:t> but the project is on-going since it is long-term monitoring</a:t>
            </a:r>
            <a:endParaRPr lang="en-US" sz="1400" i="1" dirty="0">
              <a:solidFill>
                <a:srgbClr val="000000"/>
              </a:solidFill>
            </a:endParaRPr>
          </a:p>
          <a:p>
            <a:r>
              <a:rPr lang="en-US" sz="1400" b="1" dirty="0">
                <a:solidFill>
                  <a:srgbClr val="000000"/>
                </a:solidFill>
              </a:rPr>
              <a:t>Product: </a:t>
            </a:r>
            <a:r>
              <a:rPr lang="en-US" sz="1400" dirty="0" smtClean="0">
                <a:solidFill>
                  <a:srgbClr val="000000"/>
                </a:solidFill>
              </a:rPr>
              <a:t>support materials for an on-going citizen science project involving students and community volunteers</a:t>
            </a:r>
            <a:endParaRPr lang="en-US" sz="1400" dirty="0">
              <a:solidFill>
                <a:srgbClr val="000000"/>
              </a:solidFill>
            </a:endParaRPr>
          </a:p>
          <a:p>
            <a:r>
              <a:rPr lang="en-US" sz="1400" b="1" dirty="0">
                <a:solidFill>
                  <a:srgbClr val="000000"/>
                </a:solidFill>
              </a:rPr>
              <a:t>Audience: </a:t>
            </a:r>
            <a:r>
              <a:rPr lang="en-US" sz="1400" dirty="0" smtClean="0">
                <a:solidFill>
                  <a:srgbClr val="000000"/>
                </a:solidFill>
              </a:rPr>
              <a:t>middle &amp; high school students, adults</a:t>
            </a:r>
            <a:endParaRPr lang="en-US" sz="1400" dirty="0">
              <a:solidFill>
                <a:srgbClr val="000000"/>
              </a:solidFill>
            </a:endParaRPr>
          </a:p>
          <a:p>
            <a:r>
              <a:rPr lang="en-US" sz="1400" b="1" dirty="0">
                <a:solidFill>
                  <a:srgbClr val="000000"/>
                </a:solidFill>
              </a:rPr>
              <a:t>Thematic Statement: </a:t>
            </a:r>
            <a:r>
              <a:rPr lang="en-US" sz="1400" dirty="0" smtClean="0">
                <a:solidFill>
                  <a:srgbClr val="000000"/>
                </a:solidFill>
              </a:rPr>
              <a:t>Monitoring phenology is a way to notice subtle changes in our ecosystem due to climate change.</a:t>
            </a:r>
          </a:p>
          <a:p>
            <a:r>
              <a:rPr lang="en-US" sz="1400" b="1" dirty="0" smtClean="0">
                <a:solidFill>
                  <a:srgbClr val="000000"/>
                </a:solidFill>
              </a:rPr>
              <a:t>Measurable </a:t>
            </a:r>
            <a:r>
              <a:rPr lang="en-US" sz="1400" b="1" dirty="0">
                <a:solidFill>
                  <a:srgbClr val="000000"/>
                </a:solidFill>
              </a:rPr>
              <a:t>Objectives: </a:t>
            </a:r>
            <a:r>
              <a:rPr lang="en-US" sz="1400" dirty="0" smtClean="0">
                <a:solidFill>
                  <a:srgbClr val="000000"/>
                </a:solidFill>
              </a:rPr>
              <a:t>2,000 students, teachers and volunteers will participate in phenology monitoring in the </a:t>
            </a:r>
            <a:r>
              <a:rPr lang="en-US" sz="1400" dirty="0" err="1" smtClean="0">
                <a:solidFill>
                  <a:srgbClr val="000000"/>
                </a:solidFill>
              </a:rPr>
              <a:t>Smokies</a:t>
            </a:r>
            <a:r>
              <a:rPr lang="en-US" sz="1400" dirty="0" smtClean="0">
                <a:solidFill>
                  <a:srgbClr val="000000"/>
                </a:solidFill>
              </a:rPr>
              <a:t> in 2013.</a:t>
            </a:r>
          </a:p>
          <a:p>
            <a:r>
              <a:rPr lang="en-US" sz="1400" b="1" dirty="0" smtClean="0">
                <a:solidFill>
                  <a:srgbClr val="000000"/>
                </a:solidFill>
              </a:rPr>
              <a:t>Technique</a:t>
            </a:r>
            <a:r>
              <a:rPr lang="en-US" sz="1400" dirty="0">
                <a:solidFill>
                  <a:srgbClr val="000000"/>
                </a:solidFill>
              </a:rPr>
              <a:t>: </a:t>
            </a:r>
            <a:r>
              <a:rPr lang="en-US" sz="1400" dirty="0" smtClean="0">
                <a:solidFill>
                  <a:srgbClr val="000000"/>
                </a:solidFill>
              </a:rPr>
              <a:t>citizen science monitoring of tree phenology, weather measurements in plots &amp; fog monitors</a:t>
            </a:r>
          </a:p>
          <a:p>
            <a:r>
              <a:rPr lang="en-US" sz="1400" b="1" dirty="0" smtClean="0">
                <a:solidFill>
                  <a:srgbClr val="000000"/>
                </a:solidFill>
              </a:rPr>
              <a:t>Brief Description</a:t>
            </a:r>
            <a:r>
              <a:rPr lang="en-US" sz="1400" b="1" dirty="0">
                <a:solidFill>
                  <a:srgbClr val="000000"/>
                </a:solidFill>
              </a:rPr>
              <a:t>:</a:t>
            </a:r>
            <a:r>
              <a:rPr lang="en-US" sz="1400" dirty="0">
                <a:solidFill>
                  <a:srgbClr val="000000"/>
                </a:solidFill>
              </a:rPr>
              <a:t> </a:t>
            </a:r>
            <a:r>
              <a:rPr lang="en-US" sz="1400" dirty="0" smtClean="0">
                <a:solidFill>
                  <a:srgbClr val="000000"/>
                </a:solidFill>
              </a:rPr>
              <a:t>GRSM will expand its phenology monitoring sites in the park used in curriculum based education and “Adopt-a-Phenology Plot” programs.   This will include support materials for the new plots and weather monitoring equipment.</a:t>
            </a:r>
          </a:p>
          <a:p>
            <a:r>
              <a:rPr lang="en-US" sz="1400" b="1" dirty="0" smtClean="0">
                <a:solidFill>
                  <a:srgbClr val="000000"/>
                </a:solidFill>
              </a:rPr>
              <a:t>Timeline </a:t>
            </a:r>
            <a:r>
              <a:rPr lang="en-US" sz="1400" b="1" dirty="0">
                <a:solidFill>
                  <a:srgbClr val="000000"/>
                </a:solidFill>
              </a:rPr>
              <a:t>to </a:t>
            </a:r>
            <a:r>
              <a:rPr lang="en-US" sz="1400" b="1" dirty="0" smtClean="0">
                <a:solidFill>
                  <a:srgbClr val="000000"/>
                </a:solidFill>
              </a:rPr>
              <a:t>Complete: </a:t>
            </a:r>
            <a:r>
              <a:rPr lang="en-US" sz="1400" dirty="0" smtClean="0">
                <a:solidFill>
                  <a:srgbClr val="000000"/>
                </a:solidFill>
              </a:rPr>
              <a:t>Project was completed during the summer of 2013 – materials purchased, 6 new sites set up and equipment distributed to volunteers.</a:t>
            </a:r>
            <a:endParaRPr lang="en-US" sz="1400" dirty="0">
              <a:solidFill>
                <a:srgbClr val="000000"/>
              </a:solidFill>
            </a:endParaRPr>
          </a:p>
          <a:p>
            <a:r>
              <a:rPr lang="en-US" sz="1400" b="1" dirty="0">
                <a:solidFill>
                  <a:srgbClr val="000000"/>
                </a:solidFill>
              </a:rPr>
              <a:t>NASA </a:t>
            </a:r>
            <a:r>
              <a:rPr lang="en-US" sz="1400" b="1" dirty="0" smtClean="0">
                <a:solidFill>
                  <a:srgbClr val="000000"/>
                </a:solidFill>
              </a:rPr>
              <a:t>Resources</a:t>
            </a:r>
            <a:r>
              <a:rPr lang="en-US" sz="1400" b="1" dirty="0">
                <a:solidFill>
                  <a:srgbClr val="000000"/>
                </a:solidFill>
              </a:rPr>
              <a:t> U</a:t>
            </a:r>
            <a:r>
              <a:rPr lang="en-US" sz="1400" b="1" dirty="0" smtClean="0">
                <a:solidFill>
                  <a:srgbClr val="000000"/>
                </a:solidFill>
              </a:rPr>
              <a:t>sed: </a:t>
            </a:r>
            <a:r>
              <a:rPr lang="en-US" sz="1400" dirty="0" smtClean="0">
                <a:solidFill>
                  <a:srgbClr val="000000"/>
                </a:solidFill>
              </a:rPr>
              <a:t>Climate change website, scientist expertise, Earth to Sky website, Landsat images</a:t>
            </a:r>
            <a:endParaRPr lang="en-US" sz="1400" dirty="0">
              <a:solidFill>
                <a:srgbClr val="000000"/>
              </a:solidFill>
            </a:endParaRPr>
          </a:p>
        </p:txBody>
      </p:sp>
      <p:sp>
        <p:nvSpPr>
          <p:cNvPr id="10" name="Date Placeholder 9"/>
          <p:cNvSpPr>
            <a:spLocks noGrp="1"/>
          </p:cNvSpPr>
          <p:nvPr>
            <p:ph type="dt" sz="half" idx="10"/>
          </p:nvPr>
        </p:nvSpPr>
        <p:spPr>
          <a:xfrm>
            <a:off x="66233" y="6169852"/>
            <a:ext cx="3390900" cy="582199"/>
          </a:xfrm>
        </p:spPr>
        <p:txBody>
          <a:bodyPr anchor="t"/>
          <a:lstStyle/>
          <a:p>
            <a:r>
              <a:rPr lang="en-US" sz="1400" i="1" dirty="0" smtClean="0">
                <a:solidFill>
                  <a:srgbClr val="17375E"/>
                </a:solidFill>
              </a:rPr>
              <a:t>Supported by the </a:t>
            </a:r>
            <a:r>
              <a:rPr lang="en-US" sz="1400" i="1" dirty="0">
                <a:solidFill>
                  <a:srgbClr val="17375E"/>
                </a:solidFill>
              </a:rPr>
              <a:t>GPM mission: </a:t>
            </a:r>
            <a:r>
              <a:rPr lang="en-US" sz="1400" i="1" dirty="0">
                <a:solidFill>
                  <a:schemeClr val="accent4"/>
                </a:solidFill>
                <a:hlinkClick r:id="rId3"/>
              </a:rPr>
              <a:t>http://pmm.nasa.gov/</a:t>
            </a:r>
            <a:r>
              <a:rPr lang="en-US" sz="1400" i="1" dirty="0" smtClean="0">
                <a:solidFill>
                  <a:schemeClr val="accent4"/>
                </a:solidFill>
                <a:hlinkClick r:id="rId3"/>
              </a:rPr>
              <a:t>GPM</a:t>
            </a:r>
            <a:r>
              <a:rPr lang="en-US" sz="1400" i="1" dirty="0" smtClean="0">
                <a:solidFill>
                  <a:schemeClr val="accent4"/>
                </a:solidFill>
              </a:rPr>
              <a:t> </a:t>
            </a:r>
            <a:endParaRPr lang="en-US" sz="1400" i="1" dirty="0">
              <a:solidFill>
                <a:schemeClr val="accent4"/>
              </a:solidFill>
            </a:endParaRPr>
          </a:p>
        </p:txBody>
      </p:sp>
      <p:sp>
        <p:nvSpPr>
          <p:cNvPr id="11" name="Footer Placeholder 10"/>
          <p:cNvSpPr>
            <a:spLocks noGrp="1"/>
          </p:cNvSpPr>
          <p:nvPr>
            <p:ph type="ftr" sz="quarter" idx="11"/>
          </p:nvPr>
        </p:nvSpPr>
        <p:spPr>
          <a:xfrm>
            <a:off x="3165241" y="6272211"/>
            <a:ext cx="5270500" cy="390525"/>
          </a:xfrm>
        </p:spPr>
        <p:txBody>
          <a:bodyPr anchor="t"/>
          <a:lstStyle/>
          <a:p>
            <a:r>
              <a:rPr lang="en-US" i="1" dirty="0" smtClean="0">
                <a:solidFill>
                  <a:srgbClr val="073779"/>
                </a:solidFill>
              </a:rPr>
              <a:t>For more Information:   </a:t>
            </a:r>
            <a:r>
              <a:rPr lang="en-US" b="1" i="1" dirty="0" smtClean="0">
                <a:solidFill>
                  <a:srgbClr val="073779"/>
                </a:solidFill>
              </a:rPr>
              <a:t>Susan Sachs, susan_sachs@nps.gov</a:t>
            </a:r>
          </a:p>
        </p:txBody>
      </p:sp>
      <p:sp>
        <p:nvSpPr>
          <p:cNvPr id="3" name="Rectangle 2"/>
          <p:cNvSpPr/>
          <p:nvPr/>
        </p:nvSpPr>
        <p:spPr>
          <a:xfrm>
            <a:off x="143165" y="5571146"/>
            <a:ext cx="2733385" cy="461665"/>
          </a:xfrm>
          <a:prstGeom prst="rect">
            <a:avLst/>
          </a:prstGeom>
        </p:spPr>
        <p:txBody>
          <a:bodyPr wrap="square">
            <a:spAutoFit/>
          </a:bodyPr>
          <a:lstStyle/>
          <a:p>
            <a:r>
              <a:rPr lang="en-US" sz="1200" dirty="0" smtClean="0"/>
              <a:t>Two volunteers learn how to monitor tree phenology </a:t>
            </a:r>
            <a:endParaRPr lang="en-US" sz="1200" dirty="0"/>
          </a:p>
        </p:txBody>
      </p:sp>
      <p:sp>
        <p:nvSpPr>
          <p:cNvPr id="14" name="Rectangle 13"/>
          <p:cNvSpPr/>
          <p:nvPr/>
        </p:nvSpPr>
        <p:spPr>
          <a:xfrm>
            <a:off x="0" y="0"/>
            <a:ext cx="9169400" cy="1070219"/>
          </a:xfrm>
          <a:prstGeom prst="rect">
            <a:avLst/>
          </a:prstGeom>
          <a:solidFill>
            <a:schemeClr val="accent1">
              <a:lumMod val="7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EtoSc1.png"/>
          <p:cNvPicPr>
            <a:picLocks noChangeAspect="1"/>
          </p:cNvPicPr>
          <p:nvPr/>
        </p:nvPicPr>
        <p:blipFill>
          <a:blip r:embed="rId4" cstate="screen">
            <a:extLst>
              <a:ext uri="{28A0092B-C50C-407E-A947-70E740481C1C}">
                <a14:useLocalDpi xmlns:a14="http://schemas.microsoft.com/office/drawing/2010/main"/>
              </a:ext>
            </a:extLst>
          </a:blip>
          <a:srcRect l="19588" t="19849" r="19537" b="34499"/>
          <a:stretch>
            <a:fillRect/>
          </a:stretch>
        </p:blipFill>
        <p:spPr>
          <a:xfrm>
            <a:off x="851" y="11521"/>
            <a:ext cx="1015149" cy="1065810"/>
          </a:xfrm>
          <a:prstGeom prst="rect">
            <a:avLst/>
          </a:prstGeom>
          <a:solidFill>
            <a:schemeClr val="tx1"/>
          </a:solidFill>
        </p:spPr>
      </p:pic>
      <p:sp>
        <p:nvSpPr>
          <p:cNvPr id="13" name="TextBox 12"/>
          <p:cNvSpPr txBox="1"/>
          <p:nvPr/>
        </p:nvSpPr>
        <p:spPr>
          <a:xfrm>
            <a:off x="1117600" y="37356"/>
            <a:ext cx="8026400" cy="1077218"/>
          </a:xfrm>
          <a:prstGeom prst="rect">
            <a:avLst/>
          </a:prstGeom>
          <a:noFill/>
        </p:spPr>
        <p:txBody>
          <a:bodyPr wrap="square" rtlCol="0">
            <a:spAutoFit/>
          </a:bodyPr>
          <a:lstStyle/>
          <a:p>
            <a:pPr algn="ctr"/>
            <a:r>
              <a:rPr lang="en-US" sz="2400" dirty="0">
                <a:solidFill>
                  <a:schemeClr val="bg1"/>
                </a:solidFill>
              </a:rPr>
              <a:t>Expansion of “Adopt-a-Phenology Plot” project in Great Smoky Mountains National </a:t>
            </a:r>
            <a:r>
              <a:rPr lang="en-US" sz="2400" dirty="0" smtClean="0">
                <a:solidFill>
                  <a:schemeClr val="bg1"/>
                </a:solidFill>
              </a:rPr>
              <a:t>Park</a:t>
            </a:r>
          </a:p>
          <a:p>
            <a:pPr algn="ctr"/>
            <a:r>
              <a:rPr lang="en-US" sz="1600" i="1" dirty="0" smtClean="0">
                <a:solidFill>
                  <a:schemeClr val="bg1"/>
                </a:solidFill>
              </a:rPr>
              <a:t>A GPM</a:t>
            </a:r>
            <a:r>
              <a:rPr lang="en-US" sz="1600" i="1" dirty="0">
                <a:solidFill>
                  <a:schemeClr val="bg1"/>
                </a:solidFill>
              </a:rPr>
              <a:t>-Earth to Sky Collaborative </a:t>
            </a:r>
            <a:r>
              <a:rPr lang="en-US" sz="1600" i="1" dirty="0" smtClean="0">
                <a:solidFill>
                  <a:schemeClr val="bg1"/>
                </a:solidFill>
              </a:rPr>
              <a:t>Effort</a:t>
            </a:r>
          </a:p>
        </p:txBody>
      </p:sp>
      <p:pic>
        <p:nvPicPr>
          <p:cNvPr id="1026" name="Picture 2" descr="C:\Users\ssachs\Documents\Purchase Knob\photos\NCMNS_spring 2014\carlin_phenology_2teacher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3165" y="3637788"/>
            <a:ext cx="2577809" cy="19333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Purchase Knob\photos\N. Iredell HS_2013_phenology\measuring circumference.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1668" y="1077331"/>
            <a:ext cx="2576759" cy="193256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6233" y="3009900"/>
            <a:ext cx="2810317" cy="646331"/>
          </a:xfrm>
          <a:prstGeom prst="rect">
            <a:avLst/>
          </a:prstGeom>
        </p:spPr>
        <p:txBody>
          <a:bodyPr wrap="square">
            <a:spAutoFit/>
          </a:bodyPr>
          <a:lstStyle/>
          <a:p>
            <a:r>
              <a:rPr lang="en-US" sz="1200" dirty="0" smtClean="0"/>
              <a:t>Two students collect tree circumference data while monitoring trees during a field trip.</a:t>
            </a:r>
            <a:endParaRPr lang="en-US" sz="1200" dirty="0"/>
          </a:p>
        </p:txBody>
      </p:sp>
    </p:spTree>
    <p:extLst>
      <p:ext uri="{BB962C8B-B14F-4D97-AF65-F5344CB8AC3E}">
        <p14:creationId xmlns:p14="http://schemas.microsoft.com/office/powerpoint/2010/main" val="2706279557"/>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356350"/>
            <a:ext cx="9144000" cy="5016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a:xfrm>
            <a:off x="3111500" y="1128058"/>
            <a:ext cx="5941780" cy="5602941"/>
          </a:xfrm>
          <a:solidFill>
            <a:srgbClr val="E7DEC9"/>
          </a:solidFill>
          <a:ln w="3175" cmpd="sng">
            <a:noFill/>
          </a:ln>
        </p:spPr>
        <p:txBody>
          <a:bodyPr>
            <a:noAutofit/>
          </a:bodyPr>
          <a:lstStyle/>
          <a:p>
            <a:r>
              <a:rPr lang="en-US" sz="1200" b="1" dirty="0" smtClean="0">
                <a:solidFill>
                  <a:srgbClr val="000000"/>
                </a:solidFill>
              </a:rPr>
              <a:t>Measurable Objective(s) </a:t>
            </a:r>
            <a:r>
              <a:rPr lang="en-US" sz="1200" dirty="0" smtClean="0">
                <a:solidFill>
                  <a:srgbClr val="000000"/>
                </a:solidFill>
              </a:rPr>
              <a:t>We had 3,000 students participate in phenology monitoring programs in 2013 and have 86 volunteers who have adopted phenology plots to monitor.</a:t>
            </a:r>
          </a:p>
          <a:p>
            <a:pPr marL="0" indent="0">
              <a:buNone/>
            </a:pPr>
            <a:endParaRPr lang="en-US" sz="800" dirty="0" smtClean="0">
              <a:solidFill>
                <a:srgbClr val="000000"/>
              </a:solidFill>
            </a:endParaRPr>
          </a:p>
          <a:p>
            <a:r>
              <a:rPr lang="en-US" sz="1200" b="1" dirty="0" smtClean="0">
                <a:solidFill>
                  <a:srgbClr val="000000"/>
                </a:solidFill>
              </a:rPr>
              <a:t>Evidence of Achieving Objectives:  </a:t>
            </a:r>
            <a:r>
              <a:rPr lang="en-US" sz="1200" dirty="0" smtClean="0">
                <a:solidFill>
                  <a:srgbClr val="000000"/>
                </a:solidFill>
              </a:rPr>
              <a:t>Statistics for our school programs and volunteer training workshops. </a:t>
            </a:r>
          </a:p>
          <a:p>
            <a:pPr marL="0" indent="0">
              <a:buNone/>
            </a:pPr>
            <a:endParaRPr lang="en-US" sz="800" dirty="0" smtClean="0">
              <a:solidFill>
                <a:srgbClr val="000000"/>
              </a:solidFill>
            </a:endParaRPr>
          </a:p>
          <a:p>
            <a:r>
              <a:rPr lang="en-US" sz="1200" b="1" dirty="0" smtClean="0">
                <a:solidFill>
                  <a:srgbClr val="000000"/>
                </a:solidFill>
              </a:rPr>
              <a:t>Evidence of Impact on Audience:  </a:t>
            </a:r>
            <a:r>
              <a:rPr lang="en-US" sz="1200" dirty="0" smtClean="0">
                <a:solidFill>
                  <a:srgbClr val="000000"/>
                </a:solidFill>
              </a:rPr>
              <a:t>We evaluate each education program for its impacts on students via a teacher questionnaire.  We consistently receive high ratings for our phenology programs which include trees, salamanders and terrestrial invertebrates. </a:t>
            </a:r>
            <a:endParaRPr lang="en-US" sz="1200" dirty="0">
              <a:solidFill>
                <a:srgbClr val="000000"/>
              </a:solidFill>
            </a:endParaRPr>
          </a:p>
          <a:p>
            <a:pPr marL="0" indent="0">
              <a:buNone/>
            </a:pPr>
            <a:endParaRPr lang="en-US" sz="800" dirty="0" smtClean="0">
              <a:solidFill>
                <a:srgbClr val="000000"/>
              </a:solidFill>
            </a:endParaRPr>
          </a:p>
          <a:p>
            <a:r>
              <a:rPr lang="en-US" sz="1200" b="1" dirty="0" smtClean="0">
                <a:solidFill>
                  <a:srgbClr val="000000"/>
                </a:solidFill>
              </a:rPr>
              <a:t>Unintended impacts:  </a:t>
            </a:r>
            <a:r>
              <a:rPr lang="en-US" sz="1200" dirty="0" smtClean="0">
                <a:solidFill>
                  <a:srgbClr val="000000"/>
                </a:solidFill>
              </a:rPr>
              <a:t>The phenology monitoring project for students and community volunteers has been very popular with other educators who are struggling to connect people directly with climate change in areas where impacts are subtle.  We have been interviewed by several national news outlets and have been part of two NPS videos on how to connect the public with the issue of climate change.</a:t>
            </a:r>
          </a:p>
          <a:p>
            <a:pPr marL="0" indent="0">
              <a:buNone/>
            </a:pPr>
            <a:endParaRPr lang="en-US" sz="800" b="1" dirty="0" smtClean="0">
              <a:solidFill>
                <a:srgbClr val="000000"/>
              </a:solidFill>
            </a:endParaRPr>
          </a:p>
          <a:p>
            <a:r>
              <a:rPr lang="en-US" sz="1200" b="1" dirty="0" smtClean="0">
                <a:solidFill>
                  <a:srgbClr val="000000"/>
                </a:solidFill>
              </a:rPr>
              <a:t>Anecdotes (stories) about impact on individuals:  </a:t>
            </a:r>
            <a:r>
              <a:rPr lang="en-US" sz="1200" dirty="0" smtClean="0">
                <a:solidFill>
                  <a:srgbClr val="000000"/>
                </a:solidFill>
              </a:rPr>
              <a:t>We see a light bulb go off for many people (both young and old) when they understand that earlier springs mean more than just flowers blooming but it impacts the entire ecosystem.  This may mean that some species lose their synchronicity with one another and that can create layers of impacts.  </a:t>
            </a:r>
          </a:p>
          <a:p>
            <a:pPr marL="0" indent="0">
              <a:buNone/>
            </a:pPr>
            <a:endParaRPr lang="en-US" sz="800" b="1" dirty="0" smtClean="0">
              <a:solidFill>
                <a:srgbClr val="000000"/>
              </a:solidFill>
            </a:endParaRPr>
          </a:p>
          <a:p>
            <a:r>
              <a:rPr lang="en-US" sz="1200" b="1" dirty="0" smtClean="0">
                <a:solidFill>
                  <a:srgbClr val="000000"/>
                </a:solidFill>
              </a:rPr>
              <a:t>Spinoffs, partnerships, other impacts:  </a:t>
            </a:r>
            <a:r>
              <a:rPr lang="en-US" sz="1200" dirty="0" smtClean="0">
                <a:solidFill>
                  <a:srgbClr val="000000"/>
                </a:solidFill>
              </a:rPr>
              <a:t>This project is still growing. This summer we are starting a spin-off project with </a:t>
            </a:r>
            <a:r>
              <a:rPr lang="en-US" sz="1200" dirty="0" err="1" smtClean="0">
                <a:solidFill>
                  <a:srgbClr val="000000"/>
                </a:solidFill>
              </a:rPr>
              <a:t>Montreat</a:t>
            </a:r>
            <a:r>
              <a:rPr lang="en-US" sz="1200" dirty="0" smtClean="0">
                <a:solidFill>
                  <a:srgbClr val="000000"/>
                </a:solidFill>
              </a:rPr>
              <a:t> College to offer 6 one-week phenology monitoring science camps in the park for high school students.  </a:t>
            </a:r>
            <a:r>
              <a:rPr lang="en-US" sz="1200" dirty="0">
                <a:solidFill>
                  <a:srgbClr val="000000"/>
                </a:solidFill>
              </a:rPr>
              <a:t> </a:t>
            </a:r>
            <a:r>
              <a:rPr lang="en-US" sz="1200" dirty="0" smtClean="0">
                <a:solidFill>
                  <a:srgbClr val="000000"/>
                </a:solidFill>
              </a:rPr>
              <a:t>Monitoring will occur along the Appalachian Trail in the </a:t>
            </a:r>
            <a:r>
              <a:rPr lang="en-US" sz="1200" dirty="0" err="1" smtClean="0">
                <a:solidFill>
                  <a:srgbClr val="000000"/>
                </a:solidFill>
              </a:rPr>
              <a:t>Smokies</a:t>
            </a:r>
            <a:r>
              <a:rPr lang="en-US" sz="1200" dirty="0" smtClean="0">
                <a:solidFill>
                  <a:srgbClr val="000000"/>
                </a:solidFill>
              </a:rPr>
              <a:t> and is part of the National Phenology Networks AT Seasons monitoring study.</a:t>
            </a:r>
          </a:p>
          <a:p>
            <a:pPr marL="0" indent="0">
              <a:buNone/>
            </a:pPr>
            <a:endParaRPr lang="en-US" sz="1600" b="1" dirty="0" smtClean="0">
              <a:solidFill>
                <a:srgbClr val="000000"/>
              </a:solidFill>
            </a:endParaRPr>
          </a:p>
          <a:p>
            <a:pPr>
              <a:buNone/>
            </a:pPr>
            <a:endParaRPr lang="en-US" sz="1600" dirty="0">
              <a:solidFill>
                <a:srgbClr val="000000"/>
              </a:solidFill>
            </a:endParaRPr>
          </a:p>
        </p:txBody>
      </p:sp>
      <p:sp>
        <p:nvSpPr>
          <p:cNvPr id="2" name="TextBox 1"/>
          <p:cNvSpPr txBox="1"/>
          <p:nvPr/>
        </p:nvSpPr>
        <p:spPr>
          <a:xfrm>
            <a:off x="234048" y="3203907"/>
            <a:ext cx="2661551" cy="461665"/>
          </a:xfrm>
          <a:prstGeom prst="rect">
            <a:avLst/>
          </a:prstGeom>
          <a:noFill/>
        </p:spPr>
        <p:txBody>
          <a:bodyPr wrap="square" rtlCol="0">
            <a:spAutoFit/>
          </a:bodyPr>
          <a:lstStyle/>
          <a:p>
            <a:r>
              <a:rPr lang="en-US" sz="1200" dirty="0" smtClean="0"/>
              <a:t>Two girls measure a salamander during a phenology field trip.</a:t>
            </a:r>
            <a:endParaRPr lang="en-US" sz="1200" dirty="0"/>
          </a:p>
        </p:txBody>
      </p:sp>
      <p:sp>
        <p:nvSpPr>
          <p:cNvPr id="12" name="Rectangle 11"/>
          <p:cNvSpPr/>
          <p:nvPr/>
        </p:nvSpPr>
        <p:spPr>
          <a:xfrm>
            <a:off x="0" y="0"/>
            <a:ext cx="9169400" cy="1070219"/>
          </a:xfrm>
          <a:prstGeom prst="rect">
            <a:avLst/>
          </a:prstGeom>
          <a:solidFill>
            <a:schemeClr val="accent1">
              <a:lumMod val="7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EtoSc1.png"/>
          <p:cNvPicPr>
            <a:picLocks noChangeAspect="1"/>
          </p:cNvPicPr>
          <p:nvPr/>
        </p:nvPicPr>
        <p:blipFill>
          <a:blip r:embed="rId3" cstate="screen">
            <a:extLst>
              <a:ext uri="{28A0092B-C50C-407E-A947-70E740481C1C}">
                <a14:useLocalDpi xmlns:a14="http://schemas.microsoft.com/office/drawing/2010/main"/>
              </a:ext>
            </a:extLst>
          </a:blip>
          <a:srcRect l="19588" t="19849" r="19537" b="34499"/>
          <a:stretch>
            <a:fillRect/>
          </a:stretch>
        </p:blipFill>
        <p:spPr>
          <a:xfrm>
            <a:off x="851" y="11521"/>
            <a:ext cx="1015149" cy="1065810"/>
          </a:xfrm>
          <a:prstGeom prst="rect">
            <a:avLst/>
          </a:prstGeom>
          <a:solidFill>
            <a:schemeClr val="tx1"/>
          </a:solidFill>
        </p:spPr>
      </p:pic>
      <p:sp>
        <p:nvSpPr>
          <p:cNvPr id="14" name="TextBox 13"/>
          <p:cNvSpPr txBox="1"/>
          <p:nvPr/>
        </p:nvSpPr>
        <p:spPr>
          <a:xfrm>
            <a:off x="1016000" y="37356"/>
            <a:ext cx="8128000" cy="1077218"/>
          </a:xfrm>
          <a:prstGeom prst="rect">
            <a:avLst/>
          </a:prstGeom>
          <a:noFill/>
        </p:spPr>
        <p:txBody>
          <a:bodyPr wrap="square" rtlCol="0">
            <a:spAutoFit/>
          </a:bodyPr>
          <a:lstStyle/>
          <a:p>
            <a:pPr algn="ctr"/>
            <a:r>
              <a:rPr lang="en-US" sz="2400" dirty="0">
                <a:solidFill>
                  <a:schemeClr val="bg1"/>
                </a:solidFill>
              </a:rPr>
              <a:t>Expansion of “Adopt-a-Phenology Plot” project in Great Smoky Mountains National Park.</a:t>
            </a:r>
          </a:p>
          <a:p>
            <a:pPr algn="ctr"/>
            <a:r>
              <a:rPr lang="en-US" sz="1600" i="1" dirty="0" smtClean="0">
                <a:solidFill>
                  <a:schemeClr val="bg1"/>
                </a:solidFill>
              </a:rPr>
              <a:t>A GPM</a:t>
            </a:r>
            <a:r>
              <a:rPr lang="en-US" sz="1600" i="1" dirty="0">
                <a:solidFill>
                  <a:schemeClr val="bg1"/>
                </a:solidFill>
              </a:rPr>
              <a:t>-Earth to Sky Collaborative </a:t>
            </a:r>
            <a:r>
              <a:rPr lang="en-US" sz="1600" i="1" dirty="0" smtClean="0">
                <a:solidFill>
                  <a:schemeClr val="bg1"/>
                </a:solidFill>
              </a:rPr>
              <a:t>Effort</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 y="1128059"/>
            <a:ext cx="2743200" cy="2057400"/>
          </a:xfrm>
          <a:prstGeom prst="rect">
            <a:avLst/>
          </a:prstGeom>
        </p:spPr>
      </p:pic>
      <p:sp>
        <p:nvSpPr>
          <p:cNvPr id="15" name="TextBox 14"/>
          <p:cNvSpPr txBox="1"/>
          <p:nvPr/>
        </p:nvSpPr>
        <p:spPr>
          <a:xfrm>
            <a:off x="449949" y="6211669"/>
            <a:ext cx="2661551" cy="646331"/>
          </a:xfrm>
          <a:prstGeom prst="rect">
            <a:avLst/>
          </a:prstGeom>
          <a:noFill/>
        </p:spPr>
        <p:txBody>
          <a:bodyPr wrap="square" rtlCol="0">
            <a:spAutoFit/>
          </a:bodyPr>
          <a:lstStyle/>
          <a:p>
            <a:r>
              <a:rPr lang="en-US" sz="1200" dirty="0" smtClean="0"/>
              <a:t>Students collect terrestrial invertebrates as part of a phenology monitoring field trip.</a:t>
            </a:r>
            <a:endParaRPr lang="en-US" sz="1200" dirty="0"/>
          </a:p>
        </p:txBody>
      </p:sp>
      <p:pic>
        <p:nvPicPr>
          <p:cNvPr id="2050" name="Picture 2" descr="H:\Purchase Knob\photos\Reynolds Middle_fall2013\leaf litter sifting_3x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7699" y="3827497"/>
            <a:ext cx="1752601" cy="233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647417"/>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ockton Climate Change Exhibit 7 large.pd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3710" y="308697"/>
            <a:ext cx="3010343" cy="4063909"/>
          </a:xfrm>
          <a:prstGeom prst="rect">
            <a:avLst/>
          </a:prstGeom>
          <a:noFill/>
          <a:ln w="3175">
            <a:solidFill>
              <a:schemeClr val="tx1"/>
            </a:solidFill>
            <a:miter lim="800000"/>
            <a:headEnd/>
            <a:tailEnd/>
          </a:ln>
          <a:effectLst>
            <a:outerShdw blurRad="50800" dist="38100" dir="2700000" rotWithShape="0">
              <a:srgbClr val="000000">
                <a:alpha val="42999"/>
              </a:srgbClr>
            </a:outerShdw>
          </a:effectLst>
        </p:spPr>
      </p:pic>
      <p:sp>
        <p:nvSpPr>
          <p:cNvPr id="4" name="TextBox 71"/>
          <p:cNvSpPr txBox="1">
            <a:spLocks noChangeArrowheads="1"/>
          </p:cNvSpPr>
          <p:nvPr/>
        </p:nvSpPr>
        <p:spPr bwMode="auto">
          <a:xfrm>
            <a:off x="434096" y="4520215"/>
            <a:ext cx="3027391" cy="1323439"/>
          </a:xfrm>
          <a:prstGeom prst="rect">
            <a:avLst/>
          </a:prstGeom>
          <a:noFill/>
          <a:ln w="9525">
            <a:noFill/>
            <a:miter lim="800000"/>
            <a:headEnd/>
            <a:tailEnd/>
          </a:ln>
        </p:spPr>
        <p:txBody>
          <a:bodyPr wrap="square">
            <a:prstTxWarp prst="textNoShape">
              <a:avLst/>
            </a:prstTxWarp>
            <a:spAutoFit/>
          </a:bodyPr>
          <a:lstStyle/>
          <a:p>
            <a:r>
              <a:rPr lang="en-US" sz="2000" dirty="0">
                <a:solidFill>
                  <a:srgbClr val="000000"/>
                </a:solidFill>
                <a:latin typeface="Helvetica Neue"/>
                <a:ea typeface="Helvetica Neue" charset="0"/>
                <a:cs typeface="Helvetica Neue"/>
              </a:rPr>
              <a:t>One of four </a:t>
            </a:r>
            <a:r>
              <a:rPr lang="en-US" sz="2000" b="1" dirty="0">
                <a:solidFill>
                  <a:srgbClr val="000000"/>
                </a:solidFill>
                <a:latin typeface="Helvetica Neue"/>
                <a:ea typeface="Helvetica Neue" charset="0"/>
                <a:cs typeface="Helvetica Neue"/>
              </a:rPr>
              <a:t>new exhibit panels</a:t>
            </a:r>
            <a:r>
              <a:rPr lang="en-US" sz="2000" dirty="0">
                <a:solidFill>
                  <a:srgbClr val="000000"/>
                </a:solidFill>
                <a:latin typeface="Helvetica Neue"/>
                <a:ea typeface="Helvetica Neue" charset="0"/>
                <a:cs typeface="Helvetica Neue"/>
              </a:rPr>
              <a:t> at Apostle Islands National Lakeshore Visitor Center.</a:t>
            </a:r>
          </a:p>
        </p:txBody>
      </p:sp>
      <p:pic>
        <p:nvPicPr>
          <p:cNvPr id="5" name="Picture 69" descr="ANWR1.tiff"/>
          <p:cNvPicPr>
            <a:picLocks noChangeAspect="1"/>
          </p:cNvPicPr>
          <p:nvPr/>
        </p:nvPicPr>
        <p:blipFill>
          <a:blip r:embed="rId4"/>
          <a:srcRect/>
          <a:stretch>
            <a:fillRect/>
          </a:stretch>
        </p:blipFill>
        <p:spPr bwMode="auto">
          <a:xfrm>
            <a:off x="5721746" y="308697"/>
            <a:ext cx="3185558" cy="4096606"/>
          </a:xfrm>
          <a:prstGeom prst="rect">
            <a:avLst/>
          </a:prstGeom>
          <a:noFill/>
          <a:ln w="3175">
            <a:solidFill>
              <a:schemeClr val="tx1"/>
            </a:solidFill>
            <a:miter lim="800000"/>
            <a:headEnd/>
            <a:tailEnd/>
          </a:ln>
          <a:effectLst>
            <a:outerShdw blurRad="50800" dist="38100" dir="2700000" algn="br">
              <a:srgbClr val="000000">
                <a:alpha val="43000"/>
              </a:srgbClr>
            </a:outerShdw>
          </a:effectLst>
        </p:spPr>
      </p:pic>
      <p:sp>
        <p:nvSpPr>
          <p:cNvPr id="7" name="TextBox 20"/>
          <p:cNvSpPr txBox="1">
            <a:spLocks noChangeArrowheads="1"/>
          </p:cNvSpPr>
          <p:nvPr/>
        </p:nvSpPr>
        <p:spPr bwMode="auto">
          <a:xfrm>
            <a:off x="6265318" y="4520215"/>
            <a:ext cx="2680602" cy="1323439"/>
          </a:xfrm>
          <a:prstGeom prst="rect">
            <a:avLst/>
          </a:prstGeom>
          <a:noFill/>
          <a:ln w="9525">
            <a:noFill/>
            <a:miter lim="800000"/>
            <a:headEnd/>
            <a:tailEnd/>
          </a:ln>
        </p:spPr>
        <p:txBody>
          <a:bodyPr wrap="square">
            <a:prstTxWarp prst="textNoShape">
              <a:avLst/>
            </a:prstTxWarp>
            <a:spAutoFit/>
          </a:bodyPr>
          <a:lstStyle/>
          <a:p>
            <a:pPr>
              <a:buClr>
                <a:schemeClr val="accent1"/>
              </a:buClr>
            </a:pPr>
            <a:r>
              <a:rPr lang="en-US" sz="2000" b="1" dirty="0">
                <a:solidFill>
                  <a:srgbClr val="000000"/>
                </a:solidFill>
                <a:latin typeface="Helvetica Neue"/>
                <a:ea typeface="Helvetica Neue" charset="0"/>
                <a:cs typeface="Helvetica Neue"/>
              </a:rPr>
              <a:t>Flyer on climate change impacts </a:t>
            </a:r>
            <a:r>
              <a:rPr lang="en-US" sz="2000" dirty="0">
                <a:solidFill>
                  <a:srgbClr val="000000"/>
                </a:solidFill>
                <a:latin typeface="Helvetica Neue"/>
                <a:ea typeface="Helvetica Neue" charset="0"/>
                <a:cs typeface="Helvetica Neue"/>
              </a:rPr>
              <a:t>at Arctic National Wildlife Refuge.</a:t>
            </a:r>
          </a:p>
        </p:txBody>
      </p:sp>
      <p:pic>
        <p:nvPicPr>
          <p:cNvPr id="8" name="Picture 1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934419">
            <a:off x="3155730" y="1720615"/>
            <a:ext cx="3403639" cy="1575782"/>
          </a:xfrm>
          <a:prstGeom prst="rect">
            <a:avLst/>
          </a:prstGeom>
          <a:noFill/>
          <a:effectLst>
            <a:outerShdw blurRad="63500" dist="38099" dir="2700000" algn="ctr" rotWithShape="0">
              <a:srgbClr val="1F2C48">
                <a:alpha val="74998"/>
              </a:srgbClr>
            </a:outerShdw>
          </a:effectLst>
        </p:spPr>
      </p:pic>
      <p:pic>
        <p:nvPicPr>
          <p:cNvPr id="9" name="Picture 2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5397280">
            <a:off x="2747596" y="1576605"/>
            <a:ext cx="3403639" cy="1575782"/>
          </a:xfrm>
          <a:prstGeom prst="rect">
            <a:avLst/>
          </a:prstGeom>
          <a:noFill/>
          <a:effectLst>
            <a:outerShdw blurRad="63500" dist="38099" dir="2700000" algn="ctr" rotWithShape="0">
              <a:srgbClr val="1F2C48">
                <a:alpha val="74998"/>
              </a:srgbClr>
            </a:outerShdw>
          </a:effectLst>
        </p:spPr>
      </p:pic>
      <p:sp>
        <p:nvSpPr>
          <p:cNvPr id="10" name="TextBox 9"/>
          <p:cNvSpPr txBox="1"/>
          <p:nvPr/>
        </p:nvSpPr>
        <p:spPr>
          <a:xfrm>
            <a:off x="3776167" y="4520215"/>
            <a:ext cx="2034186" cy="1938992"/>
          </a:xfrm>
          <a:prstGeom prst="rect">
            <a:avLst/>
          </a:prstGeom>
          <a:noFill/>
        </p:spPr>
        <p:txBody>
          <a:bodyPr wrap="square" rtlCol="0">
            <a:spAutoFit/>
          </a:bodyPr>
          <a:lstStyle/>
          <a:p>
            <a:r>
              <a:rPr lang="en-US" sz="2000" b="1" dirty="0" smtClean="0">
                <a:solidFill>
                  <a:srgbClr val="000000"/>
                </a:solidFill>
                <a:latin typeface="Helvetica Neue"/>
                <a:cs typeface="Helvetica Neue"/>
              </a:rPr>
              <a:t>450,000</a:t>
            </a:r>
            <a:r>
              <a:rPr lang="en-US" sz="2000" dirty="0" smtClean="0">
                <a:solidFill>
                  <a:srgbClr val="000000"/>
                </a:solidFill>
                <a:latin typeface="Helvetica Neue"/>
                <a:cs typeface="Helvetica Neue"/>
              </a:rPr>
              <a:t> of these </a:t>
            </a:r>
            <a:r>
              <a:rPr lang="en-US" sz="2000" b="1" dirty="0" smtClean="0">
                <a:solidFill>
                  <a:srgbClr val="000000"/>
                </a:solidFill>
                <a:latin typeface="Helvetica Neue"/>
                <a:cs typeface="Helvetica Neue"/>
              </a:rPr>
              <a:t>brochures </a:t>
            </a:r>
            <a:r>
              <a:rPr lang="en-US" sz="2000" dirty="0" smtClean="0">
                <a:solidFill>
                  <a:srgbClr val="000000"/>
                </a:solidFill>
                <a:latin typeface="Helvetica Neue"/>
                <a:cs typeface="Helvetica Neue"/>
              </a:rPr>
              <a:t>have been distributed in parks around the US.</a:t>
            </a:r>
            <a:endParaRPr lang="en-US" sz="2000" dirty="0">
              <a:solidFill>
                <a:srgbClr val="000000"/>
              </a:solidFill>
              <a:latin typeface="Helvetica Neue"/>
              <a:cs typeface="Helvetica Neue"/>
            </a:endParaRPr>
          </a:p>
        </p:txBody>
      </p:sp>
      <p:sp>
        <p:nvSpPr>
          <p:cNvPr id="2" name="Slide Number Placeholder 1"/>
          <p:cNvSpPr>
            <a:spLocks noGrp="1"/>
          </p:cNvSpPr>
          <p:nvPr>
            <p:ph type="sldNum" sz="quarter" idx="12"/>
          </p:nvPr>
        </p:nvSpPr>
        <p:spPr/>
        <p:txBody>
          <a:bodyPr/>
          <a:lstStyle/>
          <a:p>
            <a:fld id="{9EF6F241-1DC0-D34C-9710-1DA769EF754A}" type="slidenum">
              <a:rPr lang="en-US" smtClean="0"/>
              <a:t>19</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F6F241-1DC0-D34C-9710-1DA769EF754A}" type="slidenum">
              <a:rPr lang="en-US" smtClean="0"/>
              <a:t>2</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924790034"/>
              </p:ext>
            </p:extLst>
          </p:nvPr>
        </p:nvGraphicFramePr>
        <p:xfrm>
          <a:off x="387350" y="768350"/>
          <a:ext cx="8369300" cy="5321300"/>
        </p:xfrm>
        <a:graphic>
          <a:graphicData uri="http://schemas.openxmlformats.org/presentationml/2006/ole">
            <mc:AlternateContent xmlns:mc="http://schemas.openxmlformats.org/markup-compatibility/2006">
              <mc:Choice xmlns:v="urn:schemas-microsoft-com:vml" Requires="v">
                <p:oleObj spid="_x0000_s4099" name="Document" r:id="rId4" imgW="8369300" imgH="5321300" progId="Word.Document.12">
                  <p:embed/>
                </p:oleObj>
              </mc:Choice>
              <mc:Fallback>
                <p:oleObj name="Document" r:id="rId4" imgW="8369300" imgH="5321300" progId="Word.Document.12">
                  <p:embed/>
                  <p:pic>
                    <p:nvPicPr>
                      <p:cNvPr id="0" name=""/>
                      <p:cNvPicPr/>
                      <p:nvPr/>
                    </p:nvPicPr>
                    <p:blipFill>
                      <a:blip r:embed="rId5"/>
                      <a:stretch>
                        <a:fillRect/>
                      </a:stretch>
                    </p:blipFill>
                    <p:spPr>
                      <a:xfrm>
                        <a:off x="387350" y="768350"/>
                        <a:ext cx="8369300" cy="5321300"/>
                      </a:xfrm>
                      <a:prstGeom prst="rect">
                        <a:avLst/>
                      </a:prstGeom>
                      <a:solidFill>
                        <a:schemeClr val="accent4">
                          <a:lumMod val="20000"/>
                          <a:lumOff val="80000"/>
                        </a:schemeClr>
                      </a:solidFill>
                    </p:spPr>
                  </p:pic>
                </p:oleObj>
              </mc:Fallback>
            </mc:AlternateContent>
          </a:graphicData>
        </a:graphic>
      </p:graphicFrame>
    </p:spTree>
    <p:extLst>
      <p:ext uri="{BB962C8B-B14F-4D97-AF65-F5344CB8AC3E}">
        <p14:creationId xmlns:p14="http://schemas.microsoft.com/office/powerpoint/2010/main" val="3826650270"/>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421807" y="3618643"/>
            <a:ext cx="3961244" cy="1015663"/>
          </a:xfrm>
          <a:prstGeom prst="rect">
            <a:avLst/>
          </a:prstGeom>
          <a:noFill/>
          <a:ln w="9525">
            <a:noFill/>
            <a:miter lim="800000"/>
            <a:headEnd/>
            <a:tailEnd/>
          </a:ln>
        </p:spPr>
        <p:txBody>
          <a:bodyPr wrap="square">
            <a:prstTxWarp prst="textNoShape">
              <a:avLst/>
            </a:prstTxWarp>
            <a:spAutoFit/>
          </a:bodyPr>
          <a:lstStyle/>
          <a:p>
            <a:pPr>
              <a:buClr>
                <a:schemeClr val="accent1"/>
              </a:buClr>
            </a:pPr>
            <a:r>
              <a:rPr lang="en-US" sz="2000" b="1" dirty="0" smtClean="0">
                <a:solidFill>
                  <a:srgbClr val="000000"/>
                </a:solidFill>
                <a:latin typeface="Helvetica Neue"/>
                <a:ea typeface="Helvetica Neue" charset="0"/>
                <a:cs typeface="Helvetica Neue"/>
              </a:rPr>
              <a:t>Personal Interpretation </a:t>
            </a:r>
            <a:r>
              <a:rPr lang="en-US" sz="2000" dirty="0" smtClean="0">
                <a:solidFill>
                  <a:srgbClr val="000000"/>
                </a:solidFill>
                <a:latin typeface="Helvetica Neue"/>
                <a:ea typeface="Helvetica Neue" charset="0"/>
                <a:cs typeface="Helvetica Neue"/>
              </a:rPr>
              <a:t>explains </a:t>
            </a:r>
            <a:r>
              <a:rPr lang="en-US" sz="2000" dirty="0">
                <a:solidFill>
                  <a:srgbClr val="000000"/>
                </a:solidFill>
                <a:latin typeface="Helvetica Neue"/>
                <a:ea typeface="Helvetica Neue" charset="0"/>
                <a:cs typeface="Helvetica Neue"/>
              </a:rPr>
              <a:t>effects of climate change</a:t>
            </a:r>
            <a:r>
              <a:rPr lang="en-US" sz="2000" dirty="0" smtClean="0">
                <a:solidFill>
                  <a:srgbClr val="000000"/>
                </a:solidFill>
                <a:latin typeface="Helvetica Neue"/>
                <a:ea typeface="Helvetica Neue" charset="0"/>
                <a:cs typeface="Helvetica Neue"/>
              </a:rPr>
              <a:t> in Refuges and Parks </a:t>
            </a:r>
            <a:endParaRPr lang="en-US" sz="2000" dirty="0">
              <a:solidFill>
                <a:srgbClr val="000000"/>
              </a:solidFill>
              <a:latin typeface="Helvetica Neue"/>
              <a:ea typeface="Helvetica Neue" charset="0"/>
              <a:cs typeface="Helvetica Neue"/>
            </a:endParaRPr>
          </a:p>
        </p:txBody>
      </p:sp>
      <p:pic>
        <p:nvPicPr>
          <p:cNvPr id="7" name="Picture 67" descr="arrange for chang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98715" y="404968"/>
            <a:ext cx="4091015" cy="3036543"/>
          </a:xfrm>
          <a:prstGeom prst="rect">
            <a:avLst/>
          </a:prstGeom>
          <a:noFill/>
          <a:ln w="9525">
            <a:noFill/>
            <a:miter lim="800000"/>
            <a:headEnd/>
            <a:tailEnd/>
          </a:ln>
          <a:effectLst>
            <a:outerShdw blurRad="50800" dist="38100" dir="2700000" algn="br">
              <a:srgbClr val="000000">
                <a:alpha val="43000"/>
              </a:srgbClr>
            </a:outerShdw>
          </a:effectLst>
        </p:spPr>
      </p:pic>
      <p:sp>
        <p:nvSpPr>
          <p:cNvPr id="8" name="TextBox 73"/>
          <p:cNvSpPr txBox="1">
            <a:spLocks noChangeArrowheads="1"/>
          </p:cNvSpPr>
          <p:nvPr/>
        </p:nvSpPr>
        <p:spPr bwMode="auto">
          <a:xfrm>
            <a:off x="4754680" y="3664469"/>
            <a:ext cx="4247433" cy="1015663"/>
          </a:xfrm>
          <a:prstGeom prst="rect">
            <a:avLst/>
          </a:prstGeom>
          <a:noFill/>
          <a:ln w="9525">
            <a:noFill/>
            <a:miter lim="800000"/>
            <a:headEnd/>
            <a:tailEnd/>
          </a:ln>
        </p:spPr>
        <p:txBody>
          <a:bodyPr wrap="square">
            <a:prstTxWarp prst="textNoShape">
              <a:avLst/>
            </a:prstTxWarp>
            <a:spAutoFit/>
          </a:bodyPr>
          <a:lstStyle/>
          <a:p>
            <a:r>
              <a:rPr lang="en-US" sz="2000" b="1" dirty="0" smtClean="0">
                <a:solidFill>
                  <a:srgbClr val="000000"/>
                </a:solidFill>
                <a:latin typeface="Helvetica Neue"/>
                <a:ea typeface="Helvetica Neue" charset="0"/>
                <a:cs typeface="Helvetica Neue"/>
              </a:rPr>
              <a:t>Traveling exhibits </a:t>
            </a:r>
            <a:r>
              <a:rPr lang="en-US" sz="2000" dirty="0">
                <a:solidFill>
                  <a:srgbClr val="000000"/>
                </a:solidFill>
                <a:latin typeface="Helvetica Neue"/>
                <a:ea typeface="Helvetica Neue" charset="0"/>
                <a:cs typeface="Helvetica Neue"/>
              </a:rPr>
              <a:t>showcased at National </a:t>
            </a:r>
            <a:r>
              <a:rPr lang="en-US" sz="2000" dirty="0" smtClean="0">
                <a:solidFill>
                  <a:srgbClr val="000000"/>
                </a:solidFill>
                <a:latin typeface="Helvetica Neue"/>
                <a:ea typeface="Helvetica Neue" charset="0"/>
                <a:cs typeface="Helvetica Neue"/>
              </a:rPr>
              <a:t>Parks and training venues </a:t>
            </a:r>
            <a:r>
              <a:rPr lang="en-US" sz="2000" dirty="0">
                <a:solidFill>
                  <a:srgbClr val="000000"/>
                </a:solidFill>
                <a:latin typeface="Helvetica Neue"/>
                <a:ea typeface="Helvetica Neue" charset="0"/>
                <a:cs typeface="Helvetica Neue"/>
              </a:rPr>
              <a:t>throughout the US.</a:t>
            </a:r>
          </a:p>
        </p:txBody>
      </p:sp>
      <p:pic>
        <p:nvPicPr>
          <p:cNvPr id="6" name="Picture 5" descr="fwsProgram.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6124" y="457200"/>
            <a:ext cx="4167754" cy="3004819"/>
          </a:xfrm>
          <a:prstGeom prst="rect">
            <a:avLst/>
          </a:prstGeom>
          <a:ln>
            <a:solidFill>
              <a:schemeClr val="accent5">
                <a:lumMod val="50000"/>
              </a:schemeClr>
            </a:solidFill>
          </a:ln>
          <a:effectLst>
            <a:outerShdw blurRad="25400" dist="25400" dir="2700000">
              <a:srgbClr val="000000">
                <a:alpha val="43000"/>
              </a:srgbClr>
            </a:outerShdw>
          </a:effectLst>
        </p:spPr>
      </p:pic>
      <p:sp>
        <p:nvSpPr>
          <p:cNvPr id="2" name="Slide Number Placeholder 1"/>
          <p:cNvSpPr>
            <a:spLocks noGrp="1"/>
          </p:cNvSpPr>
          <p:nvPr>
            <p:ph type="sldNum" sz="quarter" idx="12"/>
          </p:nvPr>
        </p:nvSpPr>
        <p:spPr/>
        <p:txBody>
          <a:bodyPr/>
          <a:lstStyle/>
          <a:p>
            <a:fld id="{9EF6F241-1DC0-D34C-9710-1DA769EF754A}" type="slidenum">
              <a:rPr lang="en-US" smtClean="0"/>
              <a:t>20</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ening_screen.jpg"/>
          <p:cNvPicPr>
            <a:picLocks noChangeAspect="1"/>
          </p:cNvPicPr>
          <p:nvPr/>
        </p:nvPicPr>
        <p:blipFill>
          <a:blip r:embed="rId3"/>
          <a:stretch>
            <a:fillRect/>
          </a:stretch>
        </p:blipFill>
        <p:spPr bwMode="auto">
          <a:xfrm>
            <a:off x="552444" y="1316239"/>
            <a:ext cx="4352945" cy="2442821"/>
          </a:xfrm>
          <a:prstGeom prst="rect">
            <a:avLst/>
          </a:prstGeom>
          <a:ln w="3175" cmpd="sng">
            <a:solidFill>
              <a:schemeClr val="tx1"/>
            </a:solidFill>
          </a:ln>
          <a:effectLst>
            <a:outerShdw blurRad="50800" dist="38100" dir="2700000">
              <a:srgbClr val="000000">
                <a:alpha val="43000"/>
              </a:srgbClr>
            </a:outerShdw>
          </a:effectLst>
        </p:spPr>
      </p:pic>
      <p:pic>
        <p:nvPicPr>
          <p:cNvPr id="4" name="Picture 3" descr="trsp_patch.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rot="19852106">
            <a:off x="305133" y="136562"/>
            <a:ext cx="1693674" cy="1693674"/>
          </a:xfrm>
          <a:prstGeom prst="rect">
            <a:avLst/>
          </a:prstGeom>
          <a:effectLst>
            <a:outerShdw blurRad="50800" dist="38100" dir="2700000">
              <a:srgbClr val="000000">
                <a:alpha val="43000"/>
              </a:srgbClr>
            </a:outerShdw>
          </a:effectLst>
        </p:spPr>
      </p:pic>
      <p:sp>
        <p:nvSpPr>
          <p:cNvPr id="5" name="TextBox 15"/>
          <p:cNvSpPr txBox="1">
            <a:spLocks noChangeArrowheads="1"/>
          </p:cNvSpPr>
          <p:nvPr/>
        </p:nvSpPr>
        <p:spPr bwMode="auto">
          <a:xfrm>
            <a:off x="494644" y="3922068"/>
            <a:ext cx="4349187" cy="2554545"/>
          </a:xfrm>
          <a:prstGeom prst="rect">
            <a:avLst/>
          </a:prstGeom>
          <a:noFill/>
          <a:ln w="9525">
            <a:noFill/>
            <a:miter lim="800000"/>
            <a:headEnd/>
            <a:tailEnd/>
          </a:ln>
        </p:spPr>
        <p:txBody>
          <a:bodyPr wrap="square">
            <a:prstTxWarp prst="textNoShape">
              <a:avLst/>
            </a:prstTxWarp>
            <a:spAutoFit/>
          </a:bodyPr>
          <a:lstStyle/>
          <a:p>
            <a:pPr>
              <a:buClr>
                <a:schemeClr val="accent1"/>
              </a:buClr>
            </a:pPr>
            <a:r>
              <a:rPr lang="en-US" sz="2000" b="1" dirty="0" err="1">
                <a:solidFill>
                  <a:srgbClr val="000000"/>
                </a:solidFill>
                <a:latin typeface="Helvetica Neue"/>
                <a:ea typeface="Helvetica Neue" charset="0"/>
                <a:cs typeface="Helvetica Neue"/>
              </a:rPr>
              <a:t>WebRanger</a:t>
            </a:r>
            <a:r>
              <a:rPr lang="en-US" sz="2000" b="1" dirty="0">
                <a:solidFill>
                  <a:srgbClr val="000000"/>
                </a:solidFill>
                <a:latin typeface="Helvetica Neue"/>
                <a:ea typeface="Helvetica Neue" charset="0"/>
                <a:cs typeface="Helvetica Neue"/>
              </a:rPr>
              <a:t> Climate Change Activity</a:t>
            </a:r>
            <a:r>
              <a:rPr lang="en-US" sz="2000" dirty="0">
                <a:solidFill>
                  <a:srgbClr val="000000"/>
                </a:solidFill>
                <a:latin typeface="Helvetica Neue"/>
                <a:ea typeface="Helvetica Neue" charset="0"/>
                <a:cs typeface="Helvetica Neue"/>
              </a:rPr>
              <a:t>  </a:t>
            </a:r>
            <a:r>
              <a:rPr lang="en-US" sz="2000" i="1" dirty="0">
                <a:solidFill>
                  <a:srgbClr val="000000"/>
                </a:solidFill>
                <a:latin typeface="Helvetica Neue"/>
                <a:ea typeface="Helvetica Neue" charset="0"/>
                <a:cs typeface="Helvetica Neue"/>
              </a:rPr>
              <a:t>Investigating Global Connections </a:t>
            </a:r>
            <a:r>
              <a:rPr lang="en-US" sz="2000" dirty="0">
                <a:solidFill>
                  <a:srgbClr val="000000"/>
                </a:solidFill>
                <a:latin typeface="Helvetica Neue"/>
                <a:ea typeface="Helvetica Neue" charset="0"/>
                <a:cs typeface="Helvetica Neue"/>
              </a:rPr>
              <a:t>for grade school level.</a:t>
            </a:r>
            <a:r>
              <a:rPr lang="en-US" sz="2000" dirty="0" smtClean="0">
                <a:latin typeface="Helvetica Neue"/>
                <a:ea typeface="Helvetica Neue" charset="0"/>
                <a:cs typeface="Helvetica Neue"/>
              </a:rPr>
              <a:t> </a:t>
            </a:r>
            <a:r>
              <a:rPr lang="en-US" sz="2000" dirty="0" smtClean="0">
                <a:solidFill>
                  <a:srgbClr val="000000"/>
                </a:solidFill>
                <a:latin typeface="Helvetica Neue"/>
                <a:ea typeface="Helvetica Neue" charset="0"/>
                <a:cs typeface="Helvetica Neue"/>
              </a:rPr>
              <a:t>4,900 registered </a:t>
            </a:r>
            <a:r>
              <a:rPr lang="en-US" sz="2000" dirty="0" err="1" smtClean="0">
                <a:solidFill>
                  <a:srgbClr val="000000"/>
                </a:solidFill>
                <a:latin typeface="Helvetica Neue"/>
                <a:ea typeface="Helvetica Neue" charset="0"/>
                <a:cs typeface="Helvetica Neue"/>
              </a:rPr>
              <a:t>WebRangers</a:t>
            </a:r>
            <a:r>
              <a:rPr lang="en-US" sz="2000" dirty="0" smtClean="0">
                <a:solidFill>
                  <a:srgbClr val="000000"/>
                </a:solidFill>
                <a:latin typeface="Helvetica Neue"/>
                <a:ea typeface="Helvetica Neue" charset="0"/>
                <a:cs typeface="Helvetica Neue"/>
              </a:rPr>
              <a:t> have completed this activity. Two more under development. </a:t>
            </a:r>
            <a:r>
              <a:rPr lang="en-US" sz="2000" u="sng" dirty="0">
                <a:solidFill>
                  <a:schemeClr val="accent1"/>
                </a:solidFill>
                <a:latin typeface="Helvetica Neue"/>
                <a:ea typeface="Helvetica Neue" charset="0"/>
                <a:cs typeface="Helvetica Neue"/>
                <a:hlinkClick r:id="rId5"/>
              </a:rPr>
              <a:t>www.webrangers.us/activities/climate</a:t>
            </a:r>
            <a:endParaRPr lang="en-US" sz="2000" u="sng" dirty="0">
              <a:solidFill>
                <a:schemeClr val="accent1"/>
              </a:solidFill>
              <a:latin typeface="Helvetica Neue"/>
              <a:ea typeface="Helvetica Neue" charset="0"/>
              <a:cs typeface="Helvetica Neue"/>
            </a:endParaRPr>
          </a:p>
        </p:txBody>
      </p:sp>
      <p:pic>
        <p:nvPicPr>
          <p:cNvPr id="7" name="Picture 6" descr="IMG_4602 copy.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5677743" y="370855"/>
            <a:ext cx="2157819" cy="3388205"/>
          </a:xfrm>
          <a:prstGeom prst="rect">
            <a:avLst/>
          </a:prstGeom>
          <a:ln w="3175" cmpd="sng">
            <a:solidFill>
              <a:schemeClr val="tx1"/>
            </a:solidFill>
          </a:ln>
          <a:effectLst>
            <a:outerShdw blurRad="50800" dist="38100" dir="2700000">
              <a:srgbClr val="000000">
                <a:alpha val="43000"/>
              </a:srgbClr>
            </a:outerShdw>
          </a:effectLst>
        </p:spPr>
      </p:pic>
      <p:sp>
        <p:nvSpPr>
          <p:cNvPr id="8" name="TextBox 22"/>
          <p:cNvSpPr txBox="1">
            <a:spLocks noChangeArrowheads="1"/>
          </p:cNvSpPr>
          <p:nvPr/>
        </p:nvSpPr>
        <p:spPr bwMode="auto">
          <a:xfrm>
            <a:off x="5526449" y="3978258"/>
            <a:ext cx="3352040" cy="2554545"/>
          </a:xfrm>
          <a:prstGeom prst="rect">
            <a:avLst/>
          </a:prstGeom>
          <a:noFill/>
          <a:ln w="9525">
            <a:noFill/>
            <a:miter lim="800000"/>
            <a:headEnd/>
            <a:tailEnd/>
          </a:ln>
        </p:spPr>
        <p:txBody>
          <a:bodyPr wrap="square">
            <a:prstTxWarp prst="textNoShape">
              <a:avLst/>
            </a:prstTxWarp>
            <a:spAutoFit/>
          </a:bodyPr>
          <a:lstStyle/>
          <a:p>
            <a:pPr>
              <a:buClr>
                <a:schemeClr val="accent1"/>
              </a:buClr>
            </a:pPr>
            <a:r>
              <a:rPr lang="en-US" sz="2000" b="1" dirty="0">
                <a:solidFill>
                  <a:srgbClr val="000000"/>
                </a:solidFill>
                <a:latin typeface="Helvetica Neue"/>
                <a:ea typeface="Helvetica Neue" charset="0"/>
                <a:cs typeface="Helvetica Neue"/>
              </a:rPr>
              <a:t>Outdoor Exhibit </a:t>
            </a:r>
            <a:r>
              <a:rPr lang="en-US" sz="2000" dirty="0">
                <a:solidFill>
                  <a:srgbClr val="000000"/>
                </a:solidFill>
                <a:latin typeface="Helvetica Neue"/>
                <a:ea typeface="Helvetica Neue" charset="0"/>
                <a:cs typeface="Helvetica Neue"/>
              </a:rPr>
              <a:t>at </a:t>
            </a:r>
            <a:r>
              <a:rPr lang="en-US" sz="2000" dirty="0" err="1">
                <a:solidFill>
                  <a:srgbClr val="000000"/>
                </a:solidFill>
                <a:latin typeface="Helvetica Neue"/>
                <a:ea typeface="Helvetica Neue" charset="0"/>
                <a:cs typeface="Helvetica Neue"/>
              </a:rPr>
              <a:t>Crissy</a:t>
            </a:r>
            <a:r>
              <a:rPr lang="en-US" sz="2000" dirty="0">
                <a:solidFill>
                  <a:srgbClr val="000000"/>
                </a:solidFill>
                <a:latin typeface="Helvetica Neue"/>
                <a:ea typeface="Helvetica Neue" charset="0"/>
                <a:cs typeface="Helvetica Neue"/>
              </a:rPr>
              <a:t> Field, Golden Gate NRA - </a:t>
            </a:r>
            <a:r>
              <a:rPr lang="en-US" sz="2000" b="1" dirty="0">
                <a:solidFill>
                  <a:srgbClr val="000000"/>
                </a:solidFill>
                <a:latin typeface="Helvetica Neue"/>
                <a:ea typeface="Helvetica Neue" charset="0"/>
                <a:cs typeface="Helvetica Neue"/>
              </a:rPr>
              <a:t> </a:t>
            </a:r>
            <a:r>
              <a:rPr lang="en-US" sz="2000" dirty="0">
                <a:solidFill>
                  <a:srgbClr val="000000"/>
                </a:solidFill>
                <a:latin typeface="Helvetica Neue"/>
                <a:ea typeface="Helvetica Neue" charset="0"/>
                <a:cs typeface="Helvetica Neue"/>
              </a:rPr>
              <a:t>depicts predicted sea level rise, received front page coverage in San Francisco Chronicle</a:t>
            </a:r>
            <a:r>
              <a:rPr lang="en-US" sz="2000" dirty="0" smtClean="0">
                <a:solidFill>
                  <a:srgbClr val="000000"/>
                </a:solidFill>
                <a:latin typeface="Helvetica Neue"/>
                <a:ea typeface="Helvetica Neue" charset="0"/>
                <a:cs typeface="Helvetica Neue"/>
              </a:rPr>
              <a:t>. Duplicate exhibits under development.</a:t>
            </a:r>
            <a:endParaRPr lang="en-US" sz="2000" dirty="0">
              <a:solidFill>
                <a:srgbClr val="000000"/>
              </a:solidFill>
              <a:latin typeface="Helvetica Neue"/>
              <a:ea typeface="Helvetica Neue" charset="0"/>
              <a:cs typeface="Helvetica Neue"/>
            </a:endParaRPr>
          </a:p>
        </p:txBody>
      </p:sp>
      <p:sp>
        <p:nvSpPr>
          <p:cNvPr id="2" name="Slide Number Placeholder 1"/>
          <p:cNvSpPr>
            <a:spLocks noGrp="1"/>
          </p:cNvSpPr>
          <p:nvPr>
            <p:ph type="sldNum" sz="quarter" idx="12"/>
          </p:nvPr>
        </p:nvSpPr>
        <p:spPr/>
        <p:txBody>
          <a:bodyPr/>
          <a:lstStyle/>
          <a:p>
            <a:fld id="{9EF6F241-1DC0-D34C-9710-1DA769EF754A}" type="slidenum">
              <a:rPr lang="en-US" smtClean="0"/>
              <a:t>21</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A9D7E2"/>
                </a:solidFill>
              </a:rPr>
              <a:t>Improving Science Communication</a:t>
            </a:r>
            <a:endParaRPr lang="en-US" dirty="0">
              <a:solidFill>
                <a:srgbClr val="FF0000"/>
              </a:solidFill>
            </a:endParaRP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89030" y="1876957"/>
            <a:ext cx="5863920" cy="328379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7" name="TextBox 6"/>
          <p:cNvSpPr txBox="1"/>
          <p:nvPr/>
        </p:nvSpPr>
        <p:spPr>
          <a:xfrm>
            <a:off x="908137" y="5549030"/>
            <a:ext cx="7327726" cy="923330"/>
          </a:xfrm>
          <a:prstGeom prst="rect">
            <a:avLst/>
          </a:prstGeom>
          <a:noFill/>
        </p:spPr>
        <p:txBody>
          <a:bodyPr wrap="square" rtlCol="0">
            <a:spAutoFit/>
          </a:bodyPr>
          <a:lstStyle/>
          <a:p>
            <a:pPr algn="ctr"/>
            <a:r>
              <a:rPr lang="en-US" dirty="0">
                <a:hlinkClick r:id="rId4"/>
              </a:rPr>
              <a:t>http://</a:t>
            </a:r>
            <a:r>
              <a:rPr lang="en-US" dirty="0" smtClean="0">
                <a:hlinkClick r:id="rId4"/>
              </a:rPr>
              <a:t>www.youtube.com/watch?v=uStoBFtjy8U</a:t>
            </a:r>
            <a:r>
              <a:rPr lang="en-US" dirty="0" smtClean="0"/>
              <a:t> </a:t>
            </a:r>
          </a:p>
          <a:p>
            <a:pPr algn="ctr"/>
            <a:r>
              <a:rPr lang="en-US" smtClean="0">
                <a:solidFill>
                  <a:schemeClr val="bg1"/>
                </a:solidFill>
              </a:rPr>
              <a:t>2</a:t>
            </a:r>
            <a:r>
              <a:rPr lang="en-US" baseline="30000" smtClean="0">
                <a:solidFill>
                  <a:schemeClr val="bg1"/>
                </a:solidFill>
              </a:rPr>
              <a:t>nd</a:t>
            </a:r>
            <a:r>
              <a:rPr lang="en-US" smtClean="0">
                <a:solidFill>
                  <a:schemeClr val="bg1"/>
                </a:solidFill>
              </a:rPr>
              <a:t> version </a:t>
            </a:r>
            <a:r>
              <a:rPr lang="en-US" dirty="0" smtClean="0">
                <a:solidFill>
                  <a:schemeClr val="bg1"/>
                </a:solidFill>
              </a:rPr>
              <a:t>(animated)</a:t>
            </a:r>
            <a:r>
              <a:rPr lang="en-US" dirty="0">
                <a:solidFill>
                  <a:schemeClr val="bg1"/>
                </a:solidFill>
              </a:rPr>
              <a:t> </a:t>
            </a:r>
            <a:r>
              <a:rPr lang="en-US" dirty="0" smtClean="0">
                <a:solidFill>
                  <a:schemeClr val="bg1"/>
                </a:solidFill>
              </a:rPr>
              <a:t> </a:t>
            </a:r>
            <a:r>
              <a:rPr lang="en-US" dirty="0" smtClean="0">
                <a:hlinkClick r:id="rId5"/>
              </a:rPr>
              <a:t>http</a:t>
            </a:r>
            <a:r>
              <a:rPr lang="en-US" dirty="0">
                <a:hlinkClick r:id="rId5"/>
              </a:rPr>
              <a:t>://geeked.gsfc.nasa.gov/?cat=</a:t>
            </a:r>
            <a:r>
              <a:rPr lang="en-US" dirty="0" smtClean="0">
                <a:hlinkClick r:id="rId5"/>
              </a:rPr>
              <a:t>170</a:t>
            </a:r>
            <a:endParaRPr lang="en-US" dirty="0" smtClean="0"/>
          </a:p>
          <a:p>
            <a:pPr algn="ctr"/>
            <a:endParaRPr lang="en-US" dirty="0"/>
          </a:p>
        </p:txBody>
      </p:sp>
      <p:sp>
        <p:nvSpPr>
          <p:cNvPr id="8" name="TextBox 7"/>
          <p:cNvSpPr txBox="1"/>
          <p:nvPr/>
        </p:nvSpPr>
        <p:spPr>
          <a:xfrm>
            <a:off x="641089" y="6131861"/>
            <a:ext cx="8329808" cy="338554"/>
          </a:xfrm>
          <a:prstGeom prst="rect">
            <a:avLst/>
          </a:prstGeom>
          <a:noFill/>
        </p:spPr>
        <p:txBody>
          <a:bodyPr wrap="square" rtlCol="0">
            <a:spAutoFit/>
          </a:bodyPr>
          <a:lstStyle/>
          <a:p>
            <a:r>
              <a:rPr lang="en-US" sz="1600" dirty="0">
                <a:solidFill>
                  <a:schemeClr val="bg1"/>
                </a:solidFill>
                <a:latin typeface="Helvetica Neue"/>
                <a:cs typeface="Helvetica Neue"/>
              </a:rPr>
              <a:t>Dr. </a:t>
            </a:r>
            <a:r>
              <a:rPr lang="en-US" sz="1600" dirty="0" smtClean="0">
                <a:solidFill>
                  <a:schemeClr val="bg1"/>
                </a:solidFill>
                <a:latin typeface="Helvetica Neue"/>
                <a:cs typeface="Helvetica Neue"/>
              </a:rPr>
              <a:t>Peter Griffith, founding </a:t>
            </a:r>
            <a:r>
              <a:rPr lang="en-US" sz="1600" dirty="0">
                <a:solidFill>
                  <a:schemeClr val="bg1"/>
                </a:solidFill>
                <a:latin typeface="Helvetica Neue"/>
                <a:cs typeface="Helvetica Neue"/>
              </a:rPr>
              <a:t>director of NASA’s Carbon Cycle &amp; </a:t>
            </a:r>
            <a:r>
              <a:rPr lang="en-US" sz="1600" dirty="0" smtClean="0">
                <a:solidFill>
                  <a:schemeClr val="bg1"/>
                </a:solidFill>
                <a:latin typeface="Helvetica Neue"/>
                <a:cs typeface="Helvetica Neue"/>
              </a:rPr>
              <a:t>Ecosystems Office </a:t>
            </a:r>
            <a:endParaRPr lang="en-US" sz="1600" dirty="0">
              <a:solidFill>
                <a:schemeClr val="bg1"/>
              </a:solidFill>
              <a:latin typeface="Helvetica Neue"/>
              <a:cs typeface="Helvetica Neue"/>
            </a:endParaRPr>
          </a:p>
        </p:txBody>
      </p:sp>
      <p:sp>
        <p:nvSpPr>
          <p:cNvPr id="3" name="Slide Number Placeholder 2"/>
          <p:cNvSpPr>
            <a:spLocks noGrp="1"/>
          </p:cNvSpPr>
          <p:nvPr>
            <p:ph type="sldNum" sz="quarter" idx="12"/>
          </p:nvPr>
        </p:nvSpPr>
        <p:spPr/>
        <p:txBody>
          <a:bodyPr/>
          <a:lstStyle/>
          <a:p>
            <a:fld id="{9EF6F241-1DC0-D34C-9710-1DA769EF754A}" type="slidenum">
              <a:rPr lang="en-US" smtClean="0"/>
              <a:t>22</a:t>
            </a:fld>
            <a:endParaRPr lang="en-US"/>
          </a:p>
        </p:txBody>
      </p:sp>
    </p:spTree>
    <p:extLst>
      <p:ext uri="{BB962C8B-B14F-4D97-AF65-F5344CB8AC3E}">
        <p14:creationId xmlns:p14="http://schemas.microsoft.com/office/powerpoint/2010/main" val="2656183429"/>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F6F241-1DC0-D34C-9710-1DA769EF754A}" type="slidenum">
              <a:rPr lang="en-US" smtClean="0"/>
              <a:t>23</a:t>
            </a:fld>
            <a:endParaRPr lang="en-US"/>
          </a:p>
        </p:txBody>
      </p:sp>
      <p:sp>
        <p:nvSpPr>
          <p:cNvPr id="3" name="TextBox 2"/>
          <p:cNvSpPr txBox="1"/>
          <p:nvPr/>
        </p:nvSpPr>
        <p:spPr>
          <a:xfrm>
            <a:off x="0" y="727364"/>
            <a:ext cx="9143999" cy="646331"/>
          </a:xfrm>
          <a:prstGeom prst="rect">
            <a:avLst/>
          </a:prstGeom>
          <a:noFill/>
        </p:spPr>
        <p:txBody>
          <a:bodyPr wrap="square" rtlCol="0">
            <a:spAutoFit/>
          </a:bodyPr>
          <a:lstStyle/>
          <a:p>
            <a:pPr algn="ctr"/>
            <a:r>
              <a:rPr lang="en-US" sz="3600" dirty="0" smtClean="0"/>
              <a:t>Session Agenda</a:t>
            </a:r>
            <a:endParaRPr lang="en-US" sz="3600" dirty="0"/>
          </a:p>
        </p:txBody>
      </p:sp>
      <p:sp>
        <p:nvSpPr>
          <p:cNvPr id="4" name="TextBox 3"/>
          <p:cNvSpPr txBox="1"/>
          <p:nvPr/>
        </p:nvSpPr>
        <p:spPr>
          <a:xfrm>
            <a:off x="611909" y="1604818"/>
            <a:ext cx="5380182" cy="33239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buFont typeface="Arial"/>
              <a:buChar char="•"/>
            </a:pPr>
            <a:r>
              <a:rPr lang="en-US" sz="2400" dirty="0">
                <a:solidFill>
                  <a:schemeClr val="tx1">
                    <a:lumMod val="50000"/>
                  </a:schemeClr>
                </a:solidFill>
                <a:latin typeface="Helvetica Neue"/>
                <a:cs typeface="Helvetica Neue"/>
              </a:rPr>
              <a:t>Ice Breaker</a:t>
            </a:r>
          </a:p>
          <a:p>
            <a:pPr marL="342900" indent="-342900">
              <a:buFont typeface="Arial"/>
              <a:buChar char="•"/>
            </a:pPr>
            <a:r>
              <a:rPr lang="en-US" sz="2400" dirty="0">
                <a:solidFill>
                  <a:schemeClr val="tx1">
                    <a:lumMod val="50000"/>
                  </a:schemeClr>
                </a:solidFill>
                <a:latin typeface="Helvetica Neue"/>
                <a:cs typeface="Helvetica Neue"/>
              </a:rPr>
              <a:t>Experience in the Room</a:t>
            </a:r>
          </a:p>
          <a:p>
            <a:pPr marL="342900" indent="-342900">
              <a:buFont typeface="Arial"/>
              <a:buChar char="•"/>
            </a:pPr>
            <a:r>
              <a:rPr lang="en-US" sz="2400" dirty="0">
                <a:solidFill>
                  <a:srgbClr val="7F7F7F"/>
                </a:solidFill>
                <a:latin typeface="Helvetica Neue"/>
                <a:cs typeface="Helvetica Neue"/>
              </a:rPr>
              <a:t>Results from Successful Training</a:t>
            </a:r>
            <a:r>
              <a:rPr lang="en-US" sz="2400" dirty="0">
                <a:solidFill>
                  <a:srgbClr val="C32D2E"/>
                </a:solidFill>
                <a:latin typeface="Helvetica Neue"/>
                <a:cs typeface="Helvetica Neue"/>
              </a:rPr>
              <a:t> </a:t>
            </a:r>
          </a:p>
          <a:p>
            <a:pPr marL="342900" indent="-342900">
              <a:buFont typeface="Arial"/>
              <a:buChar char="•"/>
            </a:pPr>
            <a:r>
              <a:rPr lang="en-US" sz="2400" dirty="0">
                <a:solidFill>
                  <a:schemeClr val="accent3"/>
                </a:solidFill>
                <a:latin typeface="Helvetica Neue"/>
                <a:cs typeface="Helvetica Neue"/>
              </a:rPr>
              <a:t>Your </a:t>
            </a:r>
            <a:r>
              <a:rPr lang="en-US" sz="2400" dirty="0" smtClean="0">
                <a:solidFill>
                  <a:schemeClr val="accent3"/>
                </a:solidFill>
                <a:latin typeface="Helvetica Neue"/>
                <a:cs typeface="Helvetica Neue"/>
              </a:rPr>
              <a:t>Task</a:t>
            </a:r>
            <a:r>
              <a:rPr lang="en-US" sz="2400" dirty="0">
                <a:solidFill>
                  <a:schemeClr val="accent3"/>
                </a:solidFill>
                <a:latin typeface="Helvetica Neue"/>
                <a:cs typeface="Helvetica Neue"/>
              </a:rPr>
              <a:t>!</a:t>
            </a:r>
          </a:p>
          <a:p>
            <a:pPr marL="342900" indent="-342900">
              <a:buFont typeface="Arial"/>
              <a:buChar char="•"/>
            </a:pPr>
            <a:r>
              <a:rPr lang="en-US" sz="2400" dirty="0">
                <a:solidFill>
                  <a:schemeClr val="tx1">
                    <a:lumMod val="50000"/>
                  </a:schemeClr>
                </a:solidFill>
                <a:latin typeface="Helvetica Neue"/>
                <a:cs typeface="Helvetica Neue"/>
              </a:rPr>
              <a:t>Using Best Practices from ETS</a:t>
            </a:r>
          </a:p>
          <a:p>
            <a:pPr marL="342900" indent="-342900">
              <a:buFont typeface="Arial"/>
              <a:buChar char="•"/>
            </a:pPr>
            <a:r>
              <a:rPr lang="en-US" sz="2400" dirty="0">
                <a:solidFill>
                  <a:schemeClr val="tx1">
                    <a:lumMod val="50000"/>
                  </a:schemeClr>
                </a:solidFill>
                <a:latin typeface="Helvetica Neue"/>
                <a:cs typeface="Helvetica Neue"/>
              </a:rPr>
              <a:t>Reflection Time</a:t>
            </a:r>
          </a:p>
          <a:p>
            <a:pPr marL="342900" indent="-342900">
              <a:buFont typeface="Arial"/>
              <a:buChar char="•"/>
            </a:pPr>
            <a:r>
              <a:rPr lang="en-US" sz="2400" dirty="0">
                <a:solidFill>
                  <a:schemeClr val="tx1">
                    <a:lumMod val="50000"/>
                  </a:schemeClr>
                </a:solidFill>
                <a:latin typeface="Helvetica Neue"/>
                <a:cs typeface="Helvetica Neue"/>
              </a:rPr>
              <a:t>The Authentic Task Illustrated</a:t>
            </a:r>
          </a:p>
          <a:p>
            <a:pPr marL="342900" indent="-342900">
              <a:buFont typeface="Arial"/>
              <a:buChar char="•"/>
            </a:pPr>
            <a:r>
              <a:rPr lang="en-US" sz="2400" dirty="0">
                <a:solidFill>
                  <a:schemeClr val="tx1">
                    <a:lumMod val="50000"/>
                  </a:schemeClr>
                </a:solidFill>
                <a:latin typeface="Helvetica Neue"/>
                <a:cs typeface="Helvetica Neue"/>
              </a:rPr>
              <a:t>Feedback</a:t>
            </a:r>
          </a:p>
          <a:p>
            <a:endParaRPr lang="en-US" dirty="0"/>
          </a:p>
        </p:txBody>
      </p:sp>
      <p:pic>
        <p:nvPicPr>
          <p:cNvPr id="5" name="Picture 4" descr="Planning-Tool.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07546" y="2701636"/>
            <a:ext cx="2921000" cy="3780117"/>
          </a:xfrm>
          <a:prstGeom prst="rect">
            <a:avLst/>
          </a:prstGeom>
          <a:solidFill>
            <a:schemeClr val="accent6">
              <a:lumMod val="20000"/>
              <a:lumOff val="80000"/>
            </a:schemeClr>
          </a:solidFill>
        </p:spPr>
      </p:pic>
    </p:spTree>
    <p:extLst>
      <p:ext uri="{BB962C8B-B14F-4D97-AF65-F5344CB8AC3E}">
        <p14:creationId xmlns:p14="http://schemas.microsoft.com/office/powerpoint/2010/main" val="872547187"/>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F6F241-1DC0-D34C-9710-1DA769EF754A}" type="slidenum">
              <a:rPr lang="en-US" smtClean="0"/>
              <a:t>24</a:t>
            </a:fld>
            <a:endParaRPr lang="en-US"/>
          </a:p>
        </p:txBody>
      </p:sp>
      <p:sp>
        <p:nvSpPr>
          <p:cNvPr id="3" name="TextBox 2"/>
          <p:cNvSpPr txBox="1"/>
          <p:nvPr/>
        </p:nvSpPr>
        <p:spPr>
          <a:xfrm>
            <a:off x="0" y="727364"/>
            <a:ext cx="9143999" cy="646331"/>
          </a:xfrm>
          <a:prstGeom prst="rect">
            <a:avLst/>
          </a:prstGeom>
          <a:noFill/>
        </p:spPr>
        <p:txBody>
          <a:bodyPr wrap="square" rtlCol="0">
            <a:spAutoFit/>
          </a:bodyPr>
          <a:lstStyle/>
          <a:p>
            <a:pPr algn="ctr"/>
            <a:r>
              <a:rPr lang="en-US" sz="3600" dirty="0" smtClean="0"/>
              <a:t>Session Agenda</a:t>
            </a:r>
            <a:endParaRPr lang="en-US" sz="3600" dirty="0"/>
          </a:p>
        </p:txBody>
      </p:sp>
      <p:sp>
        <p:nvSpPr>
          <p:cNvPr id="4" name="TextBox 3"/>
          <p:cNvSpPr txBox="1"/>
          <p:nvPr/>
        </p:nvSpPr>
        <p:spPr>
          <a:xfrm>
            <a:off x="2182091" y="1985818"/>
            <a:ext cx="5380182" cy="33239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buFont typeface="Arial"/>
              <a:buChar char="•"/>
            </a:pPr>
            <a:r>
              <a:rPr lang="en-US" sz="2400" dirty="0">
                <a:solidFill>
                  <a:schemeClr val="tx1">
                    <a:lumMod val="50000"/>
                  </a:schemeClr>
                </a:solidFill>
                <a:latin typeface="Helvetica Neue"/>
                <a:cs typeface="Helvetica Neue"/>
              </a:rPr>
              <a:t>Ice Breaker</a:t>
            </a:r>
          </a:p>
          <a:p>
            <a:pPr marL="342900" indent="-342900">
              <a:buFont typeface="Arial"/>
              <a:buChar char="•"/>
            </a:pPr>
            <a:r>
              <a:rPr lang="en-US" sz="2400" dirty="0">
                <a:solidFill>
                  <a:schemeClr val="tx1">
                    <a:lumMod val="50000"/>
                  </a:schemeClr>
                </a:solidFill>
                <a:latin typeface="Helvetica Neue"/>
                <a:cs typeface="Helvetica Neue"/>
              </a:rPr>
              <a:t>Experience in the Room</a:t>
            </a:r>
          </a:p>
          <a:p>
            <a:pPr marL="342900" indent="-342900">
              <a:buFont typeface="Arial"/>
              <a:buChar char="•"/>
            </a:pPr>
            <a:r>
              <a:rPr lang="en-US" sz="2400" dirty="0">
                <a:solidFill>
                  <a:schemeClr val="tx1">
                    <a:lumMod val="50000"/>
                  </a:schemeClr>
                </a:solidFill>
                <a:latin typeface="Helvetica Neue"/>
                <a:cs typeface="Helvetica Neue"/>
              </a:rPr>
              <a:t>Results from Successful Training </a:t>
            </a:r>
          </a:p>
          <a:p>
            <a:pPr marL="342900" indent="-342900">
              <a:buFont typeface="Arial"/>
              <a:buChar char="•"/>
            </a:pPr>
            <a:r>
              <a:rPr lang="en-US" sz="2400" dirty="0">
                <a:solidFill>
                  <a:schemeClr val="tx1">
                    <a:lumMod val="50000"/>
                  </a:schemeClr>
                </a:solidFill>
                <a:latin typeface="Helvetica Neue"/>
                <a:cs typeface="Helvetica Neue"/>
              </a:rPr>
              <a:t>Your </a:t>
            </a:r>
            <a:r>
              <a:rPr lang="en-US" sz="2400" dirty="0" smtClean="0">
                <a:solidFill>
                  <a:schemeClr val="tx1">
                    <a:lumMod val="50000"/>
                  </a:schemeClr>
                </a:solidFill>
                <a:latin typeface="Helvetica Neue"/>
                <a:cs typeface="Helvetica Neue"/>
              </a:rPr>
              <a:t>Task</a:t>
            </a:r>
            <a:r>
              <a:rPr lang="en-US" sz="2400" dirty="0">
                <a:solidFill>
                  <a:schemeClr val="tx1">
                    <a:lumMod val="50000"/>
                  </a:schemeClr>
                </a:solidFill>
                <a:latin typeface="Helvetica Neue"/>
                <a:cs typeface="Helvetica Neue"/>
              </a:rPr>
              <a:t>!</a:t>
            </a:r>
          </a:p>
          <a:p>
            <a:pPr marL="342900" indent="-342900">
              <a:buFont typeface="Arial"/>
              <a:buChar char="•"/>
            </a:pPr>
            <a:r>
              <a:rPr lang="en-US" sz="2400" dirty="0">
                <a:solidFill>
                  <a:srgbClr val="C32D2E"/>
                </a:solidFill>
                <a:latin typeface="Helvetica Neue"/>
                <a:cs typeface="Helvetica Neue"/>
              </a:rPr>
              <a:t>Using Best Practices from ETS</a:t>
            </a:r>
          </a:p>
          <a:p>
            <a:pPr marL="342900" indent="-342900">
              <a:buFont typeface="Arial"/>
              <a:buChar char="•"/>
            </a:pPr>
            <a:r>
              <a:rPr lang="en-US" sz="2400" dirty="0">
                <a:solidFill>
                  <a:schemeClr val="tx1">
                    <a:lumMod val="50000"/>
                  </a:schemeClr>
                </a:solidFill>
                <a:latin typeface="Helvetica Neue"/>
                <a:cs typeface="Helvetica Neue"/>
              </a:rPr>
              <a:t>Reflection Time</a:t>
            </a:r>
          </a:p>
          <a:p>
            <a:pPr marL="342900" indent="-342900">
              <a:buFont typeface="Arial"/>
              <a:buChar char="•"/>
            </a:pPr>
            <a:r>
              <a:rPr lang="en-US" sz="2400" dirty="0">
                <a:solidFill>
                  <a:schemeClr val="tx1">
                    <a:lumMod val="50000"/>
                  </a:schemeClr>
                </a:solidFill>
                <a:latin typeface="Helvetica Neue"/>
                <a:cs typeface="Helvetica Neue"/>
              </a:rPr>
              <a:t>The Authentic Task Illustrated</a:t>
            </a:r>
          </a:p>
          <a:p>
            <a:pPr marL="342900" indent="-342900">
              <a:buFont typeface="Arial"/>
              <a:buChar char="•"/>
            </a:pPr>
            <a:r>
              <a:rPr lang="en-US" sz="2400" dirty="0">
                <a:solidFill>
                  <a:schemeClr val="tx1">
                    <a:lumMod val="50000"/>
                  </a:schemeClr>
                </a:solidFill>
                <a:latin typeface="Helvetica Neue"/>
                <a:cs typeface="Helvetica Neue"/>
              </a:rPr>
              <a:t>Feedback</a:t>
            </a:r>
          </a:p>
          <a:p>
            <a:endParaRPr lang="en-US" dirty="0"/>
          </a:p>
        </p:txBody>
      </p:sp>
    </p:spTree>
    <p:extLst>
      <p:ext uri="{BB962C8B-B14F-4D97-AF65-F5344CB8AC3E}">
        <p14:creationId xmlns:p14="http://schemas.microsoft.com/office/powerpoint/2010/main" val="1387435682"/>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87065" y="1484612"/>
            <a:ext cx="5336256" cy="5229409"/>
          </a:xfrm>
          <a:prstGeom prst="rect">
            <a:avLst/>
          </a:prstGeom>
          <a:solidFill>
            <a:schemeClr val="accent2">
              <a:lumMod val="60000"/>
              <a:lumOff val="40000"/>
            </a:schemeClr>
          </a:solidFill>
          <a:ln>
            <a:solidFill>
              <a:srgbClr val="FEB80A"/>
            </a:solidFill>
          </a:ln>
          <a:effectLst>
            <a:outerShdw blurRad="50800" dist="38100" dir="2700000" algn="tl" rotWithShape="0">
              <a:prstClr val="black">
                <a:alpha val="40000"/>
              </a:prstClr>
            </a:outerShdw>
          </a:effectLst>
        </p:spPr>
        <p:txBody>
          <a:bodyPr vert="horz" lIns="91440" tIns="45720" rIns="91440" bIns="45720" numCol="1" spcCol="182880" rtlCol="0">
            <a:noAutofit/>
          </a:bodyPr>
          <a:lstStyle>
            <a:lvl1pPr marL="342900" indent="-342900" algn="l" defTabSz="914400" rtl="0" eaLnBrk="1" latinLnBrk="0" hangingPunct="1">
              <a:spcBef>
                <a:spcPts val="2000"/>
              </a:spcBef>
              <a:buFontTx/>
              <a:buBlip>
                <a:blip r:embed="rId3"/>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3"/>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1200"/>
              </a:spcBef>
              <a:buFont typeface="+mj-lt"/>
              <a:buAutoNum type="arabicPeriod"/>
            </a:pPr>
            <a:r>
              <a:rPr lang="en-US" sz="1800" dirty="0" smtClean="0">
                <a:solidFill>
                  <a:srgbClr val="000000"/>
                </a:solidFill>
                <a:effectLst/>
                <a:latin typeface="Arial"/>
                <a:cs typeface="Arial"/>
              </a:rPr>
              <a:t>Establish &amp; share </a:t>
            </a:r>
            <a:r>
              <a:rPr lang="en-US" sz="1800" dirty="0">
                <a:solidFill>
                  <a:srgbClr val="000000"/>
                </a:solidFill>
                <a:effectLst/>
                <a:latin typeface="Arial"/>
                <a:cs typeface="Arial"/>
              </a:rPr>
              <a:t>clear expectations</a:t>
            </a:r>
            <a:endParaRPr lang="en-US" sz="1800" dirty="0" smtClean="0">
              <a:solidFill>
                <a:srgbClr val="000000"/>
              </a:solidFill>
              <a:effectLst/>
              <a:latin typeface="Arial"/>
              <a:cs typeface="Arial"/>
            </a:endParaRPr>
          </a:p>
          <a:p>
            <a:pPr marL="457200" lvl="0" indent="-457200">
              <a:spcBef>
                <a:spcPts val="1200"/>
              </a:spcBef>
              <a:buFont typeface="+mj-lt"/>
              <a:buAutoNum type="arabicPeriod"/>
            </a:pPr>
            <a:r>
              <a:rPr lang="en-US" sz="1800" dirty="0" smtClean="0">
                <a:solidFill>
                  <a:srgbClr val="000000"/>
                </a:solidFill>
                <a:effectLst/>
                <a:latin typeface="Arial"/>
                <a:cs typeface="Arial"/>
              </a:rPr>
              <a:t>Design activities to engage all participants</a:t>
            </a:r>
          </a:p>
          <a:p>
            <a:pPr marL="457200" lvl="0" indent="-457200">
              <a:spcBef>
                <a:spcPts val="1200"/>
              </a:spcBef>
              <a:buFont typeface="+mj-lt"/>
              <a:buAutoNum type="arabicPeriod"/>
            </a:pPr>
            <a:r>
              <a:rPr lang="en-US" sz="1800" dirty="0" smtClean="0">
                <a:solidFill>
                  <a:srgbClr val="000000"/>
                </a:solidFill>
                <a:effectLst/>
                <a:latin typeface="Arial"/>
                <a:cs typeface="Arial"/>
              </a:rPr>
              <a:t>Model effective </a:t>
            </a:r>
            <a:r>
              <a:rPr lang="en-US" sz="1800" dirty="0">
                <a:solidFill>
                  <a:srgbClr val="000000"/>
                </a:solidFill>
                <a:effectLst/>
                <a:latin typeface="Arial"/>
                <a:cs typeface="Arial"/>
              </a:rPr>
              <a:t>learning </a:t>
            </a:r>
            <a:r>
              <a:rPr lang="en-US" sz="1800" dirty="0" smtClean="0">
                <a:solidFill>
                  <a:srgbClr val="000000"/>
                </a:solidFill>
                <a:effectLst/>
                <a:latin typeface="Arial"/>
                <a:cs typeface="Arial"/>
              </a:rPr>
              <a:t>processes</a:t>
            </a:r>
          </a:p>
          <a:p>
            <a:pPr marL="457200" lvl="0" indent="-457200">
              <a:spcBef>
                <a:spcPts val="1200"/>
              </a:spcBef>
              <a:buFont typeface="+mj-lt"/>
              <a:buAutoNum type="arabicPeriod"/>
            </a:pPr>
            <a:r>
              <a:rPr lang="en-US" sz="1800" dirty="0" smtClean="0">
                <a:solidFill>
                  <a:srgbClr val="000000"/>
                </a:solidFill>
                <a:effectLst/>
                <a:latin typeface="Arial"/>
                <a:cs typeface="Arial"/>
              </a:rPr>
              <a:t>Establish clear roles</a:t>
            </a:r>
          </a:p>
          <a:p>
            <a:pPr marL="457200" lvl="0" indent="-457200">
              <a:spcBef>
                <a:spcPts val="1200"/>
              </a:spcBef>
              <a:buFont typeface="+mj-lt"/>
              <a:buAutoNum type="arabicPeriod"/>
            </a:pPr>
            <a:r>
              <a:rPr lang="en-US" sz="1800" dirty="0" smtClean="0">
                <a:solidFill>
                  <a:srgbClr val="000000"/>
                </a:solidFill>
                <a:effectLst/>
                <a:latin typeface="Arial"/>
                <a:cs typeface="Arial"/>
              </a:rPr>
              <a:t>Have participants take responsibility</a:t>
            </a:r>
          </a:p>
          <a:p>
            <a:pPr marL="457200" lvl="0" indent="-457200">
              <a:spcBef>
                <a:spcPts val="1200"/>
              </a:spcBef>
              <a:buFont typeface="+mj-lt"/>
              <a:buAutoNum type="arabicPeriod"/>
            </a:pPr>
            <a:r>
              <a:rPr lang="en-US" sz="1800" dirty="0" smtClean="0">
                <a:solidFill>
                  <a:srgbClr val="000000"/>
                </a:solidFill>
                <a:effectLst/>
                <a:latin typeface="Arial"/>
                <a:cs typeface="Arial"/>
              </a:rPr>
              <a:t>Connect with participant’s own work</a:t>
            </a:r>
          </a:p>
          <a:p>
            <a:pPr marL="457200" lvl="0" indent="-457200">
              <a:spcBef>
                <a:spcPts val="1200"/>
              </a:spcBef>
              <a:buFont typeface="+mj-lt"/>
              <a:buAutoNum type="arabicPeriod"/>
            </a:pPr>
            <a:r>
              <a:rPr lang="en-US" sz="1800" dirty="0">
                <a:solidFill>
                  <a:srgbClr val="000000"/>
                </a:solidFill>
                <a:effectLst/>
                <a:latin typeface="Arial"/>
                <a:cs typeface="Arial"/>
              </a:rPr>
              <a:t>Provide time to do “authentic” work</a:t>
            </a:r>
          </a:p>
          <a:p>
            <a:pPr marL="457200" lvl="0" indent="-457200">
              <a:spcBef>
                <a:spcPts val="1200"/>
              </a:spcBef>
              <a:buFont typeface="+mj-lt"/>
              <a:buAutoNum type="arabicPeriod"/>
            </a:pPr>
            <a:r>
              <a:rPr lang="en-US" sz="1800" dirty="0">
                <a:solidFill>
                  <a:srgbClr val="000000"/>
                </a:solidFill>
                <a:effectLst/>
                <a:latin typeface="Arial"/>
                <a:cs typeface="Arial"/>
              </a:rPr>
              <a:t>Encourage participants to share</a:t>
            </a:r>
          </a:p>
          <a:p>
            <a:pPr marL="457200" lvl="0" indent="-457200">
              <a:spcBef>
                <a:spcPts val="1200"/>
              </a:spcBef>
              <a:buFont typeface="+mj-lt"/>
              <a:buAutoNum type="arabicPeriod"/>
            </a:pPr>
            <a:r>
              <a:rPr lang="en-US" sz="1800" dirty="0">
                <a:solidFill>
                  <a:srgbClr val="000000"/>
                </a:solidFill>
                <a:effectLst/>
                <a:latin typeface="Arial"/>
                <a:cs typeface="Arial"/>
              </a:rPr>
              <a:t>Provide ample time for reflection</a:t>
            </a:r>
          </a:p>
          <a:p>
            <a:pPr marL="457200" lvl="0" indent="-457200">
              <a:spcBef>
                <a:spcPts val="1200"/>
              </a:spcBef>
              <a:buFont typeface="+mj-lt"/>
              <a:buAutoNum type="arabicPeriod"/>
            </a:pPr>
            <a:r>
              <a:rPr lang="en-US" sz="1800" dirty="0">
                <a:solidFill>
                  <a:srgbClr val="000000"/>
                </a:solidFill>
                <a:effectLst/>
                <a:latin typeface="Arial"/>
                <a:cs typeface="Arial"/>
              </a:rPr>
              <a:t>Provide guidance and support</a:t>
            </a:r>
          </a:p>
          <a:p>
            <a:pPr marL="457200" lvl="0" indent="-457200">
              <a:spcBef>
                <a:spcPts val="1200"/>
              </a:spcBef>
              <a:buFont typeface="+mj-lt"/>
              <a:buAutoNum type="arabicPeriod"/>
            </a:pPr>
            <a:r>
              <a:rPr lang="en-US" sz="1800" dirty="0">
                <a:solidFill>
                  <a:srgbClr val="000000"/>
                </a:solidFill>
                <a:effectLst/>
                <a:latin typeface="Arial"/>
                <a:cs typeface="Arial"/>
              </a:rPr>
              <a:t>Provide opportunities for continued learning </a:t>
            </a:r>
          </a:p>
          <a:p>
            <a:pPr marL="457200" lvl="0" indent="-457200">
              <a:spcBef>
                <a:spcPts val="1200"/>
              </a:spcBef>
              <a:buFont typeface="+mj-lt"/>
              <a:buAutoNum type="arabicPeriod"/>
            </a:pPr>
            <a:r>
              <a:rPr lang="en-US" sz="1800" dirty="0">
                <a:solidFill>
                  <a:srgbClr val="000000"/>
                </a:solidFill>
                <a:effectLst/>
                <a:latin typeface="Arial"/>
                <a:cs typeface="Arial"/>
              </a:rPr>
              <a:t>Incorporate evaluation </a:t>
            </a:r>
            <a:r>
              <a:rPr lang="en-US" sz="1800" dirty="0" smtClean="0">
                <a:solidFill>
                  <a:srgbClr val="000000"/>
                </a:solidFill>
                <a:effectLst/>
                <a:latin typeface="Arial"/>
                <a:cs typeface="Arial"/>
              </a:rPr>
              <a:t>throughout</a:t>
            </a:r>
          </a:p>
          <a:p>
            <a:pPr lvl="8"/>
            <a:endParaRPr lang="en-US" sz="1800" dirty="0" smtClean="0">
              <a:solidFill>
                <a:srgbClr val="000000"/>
              </a:solidFill>
              <a:effectLst/>
              <a:latin typeface="Arial"/>
              <a:cs typeface="Arial"/>
            </a:endParaRPr>
          </a:p>
          <a:p>
            <a:pPr marL="0" indent="0">
              <a:buNone/>
            </a:pPr>
            <a:endParaRPr lang="en-US" sz="1800" dirty="0" smtClean="0">
              <a:solidFill>
                <a:srgbClr val="000000"/>
              </a:solidFill>
              <a:effectLst/>
              <a:latin typeface="Arial"/>
              <a:cs typeface="Arial"/>
            </a:endParaRPr>
          </a:p>
          <a:p>
            <a:endParaRPr lang="en-US" sz="1800" dirty="0">
              <a:solidFill>
                <a:srgbClr val="000000"/>
              </a:solidFill>
              <a:effectLst/>
              <a:latin typeface="Arial"/>
              <a:cs typeface="Arial"/>
            </a:endParaRPr>
          </a:p>
        </p:txBody>
      </p:sp>
      <p:sp>
        <p:nvSpPr>
          <p:cNvPr id="14" name="Content Placeholder 2"/>
          <p:cNvSpPr txBox="1">
            <a:spLocks/>
          </p:cNvSpPr>
          <p:nvPr/>
        </p:nvSpPr>
        <p:spPr>
          <a:xfrm>
            <a:off x="4498113" y="1955862"/>
            <a:ext cx="4645887" cy="4749037"/>
          </a:xfrm>
          <a:prstGeom prst="rect">
            <a:avLst/>
          </a:prstGeom>
          <a:effectLst/>
        </p:spPr>
        <p:txBody>
          <a:bodyPr vert="horz" lIns="91440" tIns="45720" rIns="91440" bIns="45720" rtlCol="0">
            <a:noAutofit/>
          </a:bodyPr>
          <a:lstStyle>
            <a:lvl1pPr marL="342900" indent="-342900" algn="l" defTabSz="914400" rtl="0" eaLnBrk="1" latinLnBrk="0" hangingPunct="1">
              <a:spcBef>
                <a:spcPts val="2000"/>
              </a:spcBef>
              <a:buFontTx/>
              <a:buBlip>
                <a:blip r:embed="rId3"/>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3"/>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endParaRPr lang="en-US" sz="2000" dirty="0" smtClean="0">
              <a:solidFill>
                <a:schemeClr val="tx2"/>
              </a:solidFill>
              <a:effectLst/>
              <a:latin typeface="Helvetica Neue"/>
              <a:cs typeface="Helvetica Neue"/>
            </a:endParaRPr>
          </a:p>
          <a:p>
            <a:pPr lvl="0"/>
            <a:endParaRPr lang="en-US" sz="2000" dirty="0" smtClean="0">
              <a:solidFill>
                <a:schemeClr val="tx2"/>
              </a:solidFill>
              <a:effectLst/>
              <a:latin typeface="Helvetica Neue"/>
              <a:cs typeface="Helvetica Neue"/>
            </a:endParaRPr>
          </a:p>
          <a:p>
            <a:pPr marL="0" indent="0">
              <a:buNone/>
            </a:pPr>
            <a:endParaRPr lang="en-US" sz="2000" dirty="0" smtClean="0">
              <a:solidFill>
                <a:schemeClr val="tx2"/>
              </a:solidFill>
              <a:effectLst/>
              <a:latin typeface="Helvetica Neue"/>
              <a:cs typeface="Helvetica Neue"/>
            </a:endParaRPr>
          </a:p>
          <a:p>
            <a:endParaRPr lang="en-US" sz="2000" dirty="0">
              <a:solidFill>
                <a:schemeClr val="tx2"/>
              </a:solidFill>
              <a:effectLst/>
              <a:latin typeface="Helvetica Neue"/>
              <a:cs typeface="Helvetica Neue"/>
            </a:endParaRPr>
          </a:p>
        </p:txBody>
      </p:sp>
      <p:sp>
        <p:nvSpPr>
          <p:cNvPr id="17" name="TextBox 16"/>
          <p:cNvSpPr txBox="1"/>
          <p:nvPr/>
        </p:nvSpPr>
        <p:spPr>
          <a:xfrm>
            <a:off x="1" y="74353"/>
            <a:ext cx="9143999" cy="1200329"/>
          </a:xfrm>
          <a:prstGeom prst="rect">
            <a:avLst/>
          </a:prstGeom>
          <a:noFill/>
          <a:effectLst>
            <a:outerShdw blurRad="12700" dist="25400" dir="2700000">
              <a:srgbClr val="000000">
                <a:alpha val="43000"/>
              </a:srgbClr>
            </a:outerShdw>
          </a:effectLst>
        </p:spPr>
        <p:txBody>
          <a:bodyPr wrap="square" rtlCol="0">
            <a:spAutoFit/>
          </a:bodyPr>
          <a:lstStyle/>
          <a:p>
            <a:pPr algn="ctr"/>
            <a:r>
              <a:rPr lang="en-US" sz="3600" dirty="0" smtClean="0">
                <a:solidFill>
                  <a:srgbClr val="7EC3D4"/>
                </a:solidFill>
              </a:rPr>
              <a:t>Use Best Practices for Professional Development</a:t>
            </a:r>
            <a:endParaRPr lang="en-US" sz="3600" dirty="0">
              <a:solidFill>
                <a:srgbClr val="7EC3D4"/>
              </a:solidFill>
            </a:endParaRPr>
          </a:p>
        </p:txBody>
      </p:sp>
      <p:pic>
        <p:nvPicPr>
          <p:cNvPr id="5" name="Picture 4" descr="e2s work.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8821" y="4666344"/>
            <a:ext cx="2496511" cy="1872384"/>
          </a:xfrm>
          <a:prstGeom prst="rect">
            <a:avLst/>
          </a:prstGeom>
          <a:ln w="3175" cmpd="sng">
            <a:solidFill>
              <a:schemeClr val="accent2"/>
            </a:solidFill>
          </a:ln>
          <a:effectLst>
            <a:outerShdw blurRad="50800" dist="38100" dir="2700000" algn="br">
              <a:srgbClr val="000000">
                <a:alpha val="43000"/>
              </a:srgbClr>
            </a:outerShdw>
          </a:effectLst>
        </p:spPr>
      </p:pic>
      <p:pic>
        <p:nvPicPr>
          <p:cNvPr id="6" name="Picture 13" descr="C:\Users\ruthp\AppData\Local\Microsoft\Windows\Temporary Internet Files\Content.IE5\QJ4AOZF1\MP900442372[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1086" y="1115797"/>
            <a:ext cx="2009176" cy="1335511"/>
          </a:xfrm>
          <a:prstGeom prst="rect">
            <a:avLst/>
          </a:prstGeom>
          <a:noFill/>
          <a:ln w="3175" cap="flat" cmpd="sng" algn="ctr">
            <a:solidFill>
              <a:schemeClr val="accent2"/>
            </a:solidFill>
            <a:prstDash val="solid"/>
            <a:round/>
            <a:headEnd type="none" w="med" len="med"/>
            <a:tailEnd type="none" w="med" len="med"/>
          </a:ln>
          <a:effectLst>
            <a:outerShdw blurRad="50800" dist="38100" dir="2700000" algn="br">
              <a:srgbClr val="000000">
                <a:alpha val="43000"/>
              </a:srgbClr>
            </a:outerShdw>
          </a:effectLst>
        </p:spPr>
      </p:pic>
      <p:pic>
        <p:nvPicPr>
          <p:cNvPr id="7" name="Picture 6" descr="RaisingHands.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flipH="1">
            <a:off x="5808839" y="2559253"/>
            <a:ext cx="1395973" cy="1975840"/>
          </a:xfrm>
          <a:prstGeom prst="rect">
            <a:avLst/>
          </a:prstGeom>
          <a:ln w="3175" cmpd="sng">
            <a:solidFill>
              <a:schemeClr val="accent2"/>
            </a:solidFill>
          </a:ln>
          <a:effectLst>
            <a:outerShdw blurRad="50800" dist="38100" dir="2700000" algn="br">
              <a:srgbClr val="000000">
                <a:alpha val="43000"/>
              </a:srgbClr>
            </a:outerShdw>
          </a:effectLst>
        </p:spPr>
      </p:pic>
      <p:sp>
        <p:nvSpPr>
          <p:cNvPr id="2" name="Slide Number Placeholder 1"/>
          <p:cNvSpPr>
            <a:spLocks noGrp="1"/>
          </p:cNvSpPr>
          <p:nvPr>
            <p:ph type="sldNum" sz="quarter" idx="12"/>
          </p:nvPr>
        </p:nvSpPr>
        <p:spPr/>
        <p:txBody>
          <a:bodyPr/>
          <a:lstStyle/>
          <a:p>
            <a:fld id="{9EF6F241-1DC0-D34C-9710-1DA769EF754A}" type="slidenum">
              <a:rPr lang="en-US" smtClean="0"/>
              <a:t>25</a:t>
            </a:fld>
            <a:endParaRPr lang="en-US"/>
          </a:p>
        </p:txBody>
      </p:sp>
    </p:spTree>
    <p:extLst>
      <p:ext uri="{BB962C8B-B14F-4D97-AF65-F5344CB8AC3E}">
        <p14:creationId xmlns:p14="http://schemas.microsoft.com/office/powerpoint/2010/main" val="2683322963"/>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F6F241-1DC0-D34C-9710-1DA769EF754A}" type="slidenum">
              <a:rPr lang="en-US" smtClean="0"/>
              <a:t>26</a:t>
            </a:fld>
            <a:endParaRPr lang="en-US"/>
          </a:p>
        </p:txBody>
      </p:sp>
      <p:sp>
        <p:nvSpPr>
          <p:cNvPr id="3" name="TextBox 2"/>
          <p:cNvSpPr txBox="1"/>
          <p:nvPr/>
        </p:nvSpPr>
        <p:spPr>
          <a:xfrm>
            <a:off x="0" y="727364"/>
            <a:ext cx="9143999" cy="646331"/>
          </a:xfrm>
          <a:prstGeom prst="rect">
            <a:avLst/>
          </a:prstGeom>
          <a:noFill/>
        </p:spPr>
        <p:txBody>
          <a:bodyPr wrap="square" rtlCol="0">
            <a:spAutoFit/>
          </a:bodyPr>
          <a:lstStyle/>
          <a:p>
            <a:pPr algn="ctr"/>
            <a:r>
              <a:rPr lang="en-US" sz="3600" dirty="0" smtClean="0"/>
              <a:t>Session Agenda</a:t>
            </a:r>
            <a:endParaRPr lang="en-US" sz="3600" dirty="0"/>
          </a:p>
        </p:txBody>
      </p:sp>
      <p:sp>
        <p:nvSpPr>
          <p:cNvPr id="4" name="TextBox 3"/>
          <p:cNvSpPr txBox="1"/>
          <p:nvPr/>
        </p:nvSpPr>
        <p:spPr>
          <a:xfrm>
            <a:off x="2182091" y="1985818"/>
            <a:ext cx="5380182" cy="33239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buFont typeface="Arial"/>
              <a:buChar char="•"/>
            </a:pPr>
            <a:r>
              <a:rPr lang="en-US" sz="2400" dirty="0">
                <a:solidFill>
                  <a:schemeClr val="tx1">
                    <a:lumMod val="50000"/>
                  </a:schemeClr>
                </a:solidFill>
                <a:latin typeface="Helvetica Neue"/>
                <a:cs typeface="Helvetica Neue"/>
              </a:rPr>
              <a:t>Ice Breaker</a:t>
            </a:r>
          </a:p>
          <a:p>
            <a:pPr marL="342900" indent="-342900">
              <a:buFont typeface="Arial"/>
              <a:buChar char="•"/>
            </a:pPr>
            <a:r>
              <a:rPr lang="en-US" sz="2400" dirty="0">
                <a:solidFill>
                  <a:schemeClr val="tx1">
                    <a:lumMod val="50000"/>
                  </a:schemeClr>
                </a:solidFill>
                <a:latin typeface="Helvetica Neue"/>
                <a:cs typeface="Helvetica Neue"/>
              </a:rPr>
              <a:t>Experience in the Room</a:t>
            </a:r>
          </a:p>
          <a:p>
            <a:pPr marL="342900" indent="-342900">
              <a:buFont typeface="Arial"/>
              <a:buChar char="•"/>
            </a:pPr>
            <a:r>
              <a:rPr lang="en-US" sz="2400" dirty="0">
                <a:solidFill>
                  <a:schemeClr val="tx1">
                    <a:lumMod val="50000"/>
                  </a:schemeClr>
                </a:solidFill>
                <a:latin typeface="Helvetica Neue"/>
                <a:cs typeface="Helvetica Neue"/>
              </a:rPr>
              <a:t>Results from Successful Training </a:t>
            </a:r>
          </a:p>
          <a:p>
            <a:pPr marL="342900" indent="-342900">
              <a:buFont typeface="Arial"/>
              <a:buChar char="•"/>
            </a:pPr>
            <a:r>
              <a:rPr lang="en-US" sz="2400" dirty="0">
                <a:solidFill>
                  <a:schemeClr val="tx1">
                    <a:lumMod val="50000"/>
                  </a:schemeClr>
                </a:solidFill>
                <a:latin typeface="Helvetica Neue"/>
                <a:cs typeface="Helvetica Neue"/>
              </a:rPr>
              <a:t>Your </a:t>
            </a:r>
            <a:r>
              <a:rPr lang="en-US" sz="2400" dirty="0" smtClean="0">
                <a:solidFill>
                  <a:schemeClr val="tx1">
                    <a:lumMod val="50000"/>
                  </a:schemeClr>
                </a:solidFill>
                <a:latin typeface="Helvetica Neue"/>
                <a:cs typeface="Helvetica Neue"/>
              </a:rPr>
              <a:t>Task</a:t>
            </a:r>
            <a:r>
              <a:rPr lang="en-US" sz="2400" dirty="0">
                <a:solidFill>
                  <a:schemeClr val="tx1">
                    <a:lumMod val="50000"/>
                  </a:schemeClr>
                </a:solidFill>
                <a:latin typeface="Helvetica Neue"/>
                <a:cs typeface="Helvetica Neue"/>
              </a:rPr>
              <a:t>!</a:t>
            </a:r>
          </a:p>
          <a:p>
            <a:pPr marL="342900" indent="-342900">
              <a:buFont typeface="Arial"/>
              <a:buChar char="•"/>
            </a:pPr>
            <a:r>
              <a:rPr lang="en-US" sz="2400" dirty="0">
                <a:solidFill>
                  <a:schemeClr val="tx1">
                    <a:lumMod val="50000"/>
                  </a:schemeClr>
                </a:solidFill>
                <a:latin typeface="Helvetica Neue"/>
                <a:cs typeface="Helvetica Neue"/>
              </a:rPr>
              <a:t>Using Best Practices from ETS</a:t>
            </a:r>
          </a:p>
          <a:p>
            <a:pPr marL="342900" indent="-342900">
              <a:buFont typeface="Arial"/>
              <a:buChar char="•"/>
            </a:pPr>
            <a:r>
              <a:rPr lang="en-US" sz="2400" dirty="0">
                <a:solidFill>
                  <a:schemeClr val="accent3"/>
                </a:solidFill>
                <a:latin typeface="Helvetica Neue"/>
                <a:cs typeface="Helvetica Neue"/>
              </a:rPr>
              <a:t>Reflection Time</a:t>
            </a:r>
          </a:p>
          <a:p>
            <a:pPr marL="342900" indent="-342900">
              <a:buFont typeface="Arial"/>
              <a:buChar char="•"/>
            </a:pPr>
            <a:r>
              <a:rPr lang="en-US" sz="2400" dirty="0">
                <a:solidFill>
                  <a:schemeClr val="tx1">
                    <a:lumMod val="50000"/>
                  </a:schemeClr>
                </a:solidFill>
                <a:latin typeface="Helvetica Neue"/>
                <a:cs typeface="Helvetica Neue"/>
              </a:rPr>
              <a:t>The Authentic Task Illustrated</a:t>
            </a:r>
          </a:p>
          <a:p>
            <a:pPr marL="342900" indent="-342900">
              <a:buFont typeface="Arial"/>
              <a:buChar char="•"/>
            </a:pPr>
            <a:r>
              <a:rPr lang="en-US" sz="2400" dirty="0">
                <a:solidFill>
                  <a:schemeClr val="tx1">
                    <a:lumMod val="50000"/>
                  </a:schemeClr>
                </a:solidFill>
                <a:latin typeface="Helvetica Neue"/>
                <a:cs typeface="Helvetica Neue"/>
              </a:rPr>
              <a:t>Feedback</a:t>
            </a:r>
          </a:p>
          <a:p>
            <a:endParaRPr lang="en-US" dirty="0"/>
          </a:p>
        </p:txBody>
      </p:sp>
    </p:spTree>
    <p:extLst>
      <p:ext uri="{BB962C8B-B14F-4D97-AF65-F5344CB8AC3E}">
        <p14:creationId xmlns:p14="http://schemas.microsoft.com/office/powerpoint/2010/main" val="1053313488"/>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j0144355.jpg                                                   0001BB0FMacintosh HD                   B8AA18DE:"/>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158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03" name="Text Box 3"/>
          <p:cNvSpPr txBox="1">
            <a:spLocks noChangeArrowheads="1"/>
          </p:cNvSpPr>
          <p:nvPr/>
        </p:nvSpPr>
        <p:spPr bwMode="auto">
          <a:xfrm>
            <a:off x="457200" y="152400"/>
            <a:ext cx="8686800" cy="9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5400">
                <a:solidFill>
                  <a:schemeClr val="bg1"/>
                </a:solidFill>
                <a:latin typeface="Verdana" charset="0"/>
              </a:rPr>
              <a:t>Time to Think!</a:t>
            </a:r>
            <a:endParaRPr lang="en-US" sz="4400">
              <a:latin typeface="Verdana" charset="0"/>
            </a:endParaRPr>
          </a:p>
        </p:txBody>
      </p:sp>
      <p:sp>
        <p:nvSpPr>
          <p:cNvPr id="51204" name="Text Box 4"/>
          <p:cNvSpPr txBox="1">
            <a:spLocks noChangeArrowheads="1"/>
          </p:cNvSpPr>
          <p:nvPr/>
        </p:nvSpPr>
        <p:spPr bwMode="auto">
          <a:xfrm>
            <a:off x="495300" y="1808163"/>
            <a:ext cx="8623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400" dirty="0">
                <a:solidFill>
                  <a:srgbClr val="000000"/>
                </a:solidFill>
                <a:latin typeface="Palatino" charset="0"/>
              </a:rPr>
              <a:t>What did I just </a:t>
            </a:r>
            <a:r>
              <a:rPr lang="en-US" sz="4400" b="1" i="1" dirty="0">
                <a:solidFill>
                  <a:srgbClr val="0000A6"/>
                </a:solidFill>
                <a:latin typeface="Palatino" charset="0"/>
              </a:rPr>
              <a:t>see</a:t>
            </a:r>
            <a:r>
              <a:rPr lang="en-US" sz="4400" dirty="0">
                <a:solidFill>
                  <a:srgbClr val="000000"/>
                </a:solidFill>
                <a:latin typeface="Palatino" charset="0"/>
              </a:rPr>
              <a:t>?</a:t>
            </a:r>
            <a:endParaRPr lang="en-US" sz="4400" dirty="0">
              <a:solidFill>
                <a:srgbClr val="000000"/>
              </a:solidFill>
              <a:latin typeface="Verdana" charset="0"/>
            </a:endParaRPr>
          </a:p>
        </p:txBody>
      </p:sp>
      <p:sp>
        <p:nvSpPr>
          <p:cNvPr id="51205" name="Text Box 5"/>
          <p:cNvSpPr txBox="1">
            <a:spLocks noChangeArrowheads="1"/>
          </p:cNvSpPr>
          <p:nvPr/>
        </p:nvSpPr>
        <p:spPr bwMode="auto">
          <a:xfrm>
            <a:off x="254000" y="3582988"/>
            <a:ext cx="8623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400" dirty="0">
                <a:solidFill>
                  <a:schemeClr val="bg1"/>
                </a:solidFill>
                <a:latin typeface="Palatino" charset="0"/>
              </a:rPr>
              <a:t>What did I </a:t>
            </a:r>
            <a:r>
              <a:rPr lang="en-US" sz="4400" b="1" i="1" dirty="0">
                <a:solidFill>
                  <a:srgbClr val="EA2820"/>
                </a:solidFill>
                <a:latin typeface="Palatino" charset="0"/>
              </a:rPr>
              <a:t>learn</a:t>
            </a:r>
            <a:r>
              <a:rPr lang="en-US" sz="4400" dirty="0">
                <a:solidFill>
                  <a:srgbClr val="000000"/>
                </a:solidFill>
                <a:latin typeface="Palatino" charset="0"/>
              </a:rPr>
              <a:t>?</a:t>
            </a:r>
          </a:p>
        </p:txBody>
      </p:sp>
      <p:sp>
        <p:nvSpPr>
          <p:cNvPr id="51206" name="Text Box 6"/>
          <p:cNvSpPr txBox="1">
            <a:spLocks noChangeArrowheads="1"/>
          </p:cNvSpPr>
          <p:nvPr/>
        </p:nvSpPr>
        <p:spPr bwMode="auto">
          <a:xfrm>
            <a:off x="495300" y="5346700"/>
            <a:ext cx="8623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400" dirty="0">
                <a:solidFill>
                  <a:srgbClr val="000000"/>
                </a:solidFill>
                <a:latin typeface="Palatino" charset="0"/>
              </a:rPr>
              <a:t>…What am I </a:t>
            </a:r>
            <a:r>
              <a:rPr lang="en-US" sz="4400" b="1" i="1" dirty="0">
                <a:solidFill>
                  <a:srgbClr val="0000A6"/>
                </a:solidFill>
                <a:latin typeface="Palatino" charset="0"/>
              </a:rPr>
              <a:t>thinking</a:t>
            </a:r>
            <a:r>
              <a:rPr lang="en-US" sz="4400" dirty="0">
                <a:solidFill>
                  <a:srgbClr val="000000"/>
                </a:solidFill>
                <a:latin typeface="Palatino" charset="0"/>
              </a:rPr>
              <a:t>?</a:t>
            </a:r>
            <a:endParaRPr lang="en-US" sz="4400" dirty="0">
              <a:solidFill>
                <a:srgbClr val="000000"/>
              </a:solidFill>
              <a:latin typeface="Verdana" charset="0"/>
            </a:endParaRPr>
          </a:p>
        </p:txBody>
      </p:sp>
      <p:pic>
        <p:nvPicPr>
          <p:cNvPr id="51207" name="Picture 7" descr="j0078625                                                       0001C523Macintosh HD                   B8AA18D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7053263" y="3149600"/>
            <a:ext cx="468312" cy="1420813"/>
          </a:xfrm>
          <a:prstGeom prst="rect">
            <a:avLst/>
          </a:prstGeom>
          <a:noFill/>
          <a:extLst>
            <a:ext uri="{909E8E84-426E-40dd-AFC4-6F175D3DCCD1}">
              <a14:hiddenFill xmlns:a14="http://schemas.microsoft.com/office/drawing/2010/main">
                <a:solidFill>
                  <a:srgbClr val="FFFFFF"/>
                </a:solidFill>
              </a14:hiddenFill>
            </a:ext>
          </a:extLst>
        </p:spPr>
      </p:pic>
      <p:pic>
        <p:nvPicPr>
          <p:cNvPr id="51208" name="Picture 8" descr="j0078802                                                       0001C523Macintosh HD                   B8AA18D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28738" y="1431925"/>
            <a:ext cx="1257300" cy="1138238"/>
          </a:xfrm>
          <a:prstGeom prst="rect">
            <a:avLst/>
          </a:prstGeom>
          <a:noFill/>
          <a:extLst>
            <a:ext uri="{909E8E84-426E-40dd-AFC4-6F175D3DCCD1}">
              <a14:hiddenFill xmlns:a14="http://schemas.microsoft.com/office/drawing/2010/main">
                <a:solidFill>
                  <a:srgbClr val="FFFFFF"/>
                </a:solidFill>
              </a14:hiddenFill>
            </a:ext>
          </a:extLst>
        </p:spPr>
      </p:pic>
      <p:pic>
        <p:nvPicPr>
          <p:cNvPr id="51209" name="Picture 9" descr="j0078622                                                       0001C523Macintosh HD                   B8AA18D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28688" y="5080000"/>
            <a:ext cx="674687" cy="144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830432"/>
      </p:ext>
    </p:extLst>
  </p:cSld>
  <p:clrMapOvr>
    <a:masterClrMapping/>
  </p:clrMapOvr>
  <p:transition xmlns:p14="http://schemas.microsoft.com/office/powerpoint/2010/main" spd="med">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nodeType="clickEffect">
                                  <p:stCondLst>
                                    <p:cond delay="0"/>
                                  </p:stCondLst>
                                  <p:childTnLst>
                                    <p:set>
                                      <p:cBhvr>
                                        <p:cTn id="6" dur="1" fill="hold">
                                          <p:stCondLst>
                                            <p:cond delay="0"/>
                                          </p:stCondLst>
                                        </p:cTn>
                                        <p:tgtEl>
                                          <p:spTgt spid="51208"/>
                                        </p:tgtEl>
                                        <p:attrNameLst>
                                          <p:attrName>style.visibility</p:attrName>
                                        </p:attrNameLst>
                                      </p:cBhvr>
                                      <p:to>
                                        <p:strVal val="visible"/>
                                      </p:to>
                                    </p:set>
                                    <p:anim calcmode="lin" valueType="num">
                                      <p:cBhvr>
                                        <p:cTn id="7" dur="500" fill="hold"/>
                                        <p:tgtEl>
                                          <p:spTgt spid="51208"/>
                                        </p:tgtEl>
                                        <p:attrNameLst>
                                          <p:attrName>ppt_w</p:attrName>
                                        </p:attrNameLst>
                                      </p:cBhvr>
                                      <p:tavLst>
                                        <p:tav tm="0">
                                          <p:val>
                                            <p:strVal val="2/3*#ppt_w"/>
                                          </p:val>
                                        </p:tav>
                                        <p:tav tm="100000">
                                          <p:val>
                                            <p:strVal val="#ppt_w"/>
                                          </p:val>
                                        </p:tav>
                                      </p:tavLst>
                                    </p:anim>
                                    <p:anim calcmode="lin" valueType="num">
                                      <p:cBhvr>
                                        <p:cTn id="8" dur="500" fill="hold"/>
                                        <p:tgtEl>
                                          <p:spTgt spid="51208"/>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1204"/>
                                        </p:tgtEl>
                                        <p:attrNameLst>
                                          <p:attrName>style.visibility</p:attrName>
                                        </p:attrNameLst>
                                      </p:cBhvr>
                                      <p:to>
                                        <p:strVal val="visible"/>
                                      </p:to>
                                    </p:set>
                                    <p:animEffect transition="in" filter="wipe(left)">
                                      <p:cBhvr>
                                        <p:cTn id="13" dur="500"/>
                                        <p:tgtEl>
                                          <p:spTgt spid="512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1205"/>
                                        </p:tgtEl>
                                        <p:attrNameLst>
                                          <p:attrName>style.visibility</p:attrName>
                                        </p:attrNameLst>
                                      </p:cBhvr>
                                      <p:to>
                                        <p:strVal val="visible"/>
                                      </p:to>
                                    </p:set>
                                    <p:animEffect transition="in" filter="wipe(left)">
                                      <p:cBhvr>
                                        <p:cTn id="18" dur="500"/>
                                        <p:tgtEl>
                                          <p:spTgt spid="5120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272" fill="hold" nodeType="clickEffect">
                                  <p:stCondLst>
                                    <p:cond delay="0"/>
                                  </p:stCondLst>
                                  <p:childTnLst>
                                    <p:set>
                                      <p:cBhvr>
                                        <p:cTn id="22" dur="1" fill="hold">
                                          <p:stCondLst>
                                            <p:cond delay="0"/>
                                          </p:stCondLst>
                                        </p:cTn>
                                        <p:tgtEl>
                                          <p:spTgt spid="51207"/>
                                        </p:tgtEl>
                                        <p:attrNameLst>
                                          <p:attrName>style.visibility</p:attrName>
                                        </p:attrNameLst>
                                      </p:cBhvr>
                                      <p:to>
                                        <p:strVal val="visible"/>
                                      </p:to>
                                    </p:set>
                                    <p:anim calcmode="lin" valueType="num">
                                      <p:cBhvr>
                                        <p:cTn id="23" dur="500" fill="hold"/>
                                        <p:tgtEl>
                                          <p:spTgt spid="51207"/>
                                        </p:tgtEl>
                                        <p:attrNameLst>
                                          <p:attrName>ppt_w</p:attrName>
                                        </p:attrNameLst>
                                      </p:cBhvr>
                                      <p:tavLst>
                                        <p:tav tm="0">
                                          <p:val>
                                            <p:strVal val="2/3*#ppt_w"/>
                                          </p:val>
                                        </p:tav>
                                        <p:tav tm="100000">
                                          <p:val>
                                            <p:strVal val="#ppt_w"/>
                                          </p:val>
                                        </p:tav>
                                      </p:tavLst>
                                    </p:anim>
                                    <p:anim calcmode="lin" valueType="num">
                                      <p:cBhvr>
                                        <p:cTn id="24" dur="500" fill="hold"/>
                                        <p:tgtEl>
                                          <p:spTgt spid="51207"/>
                                        </p:tgtEl>
                                        <p:attrNameLst>
                                          <p:attrName>ppt_h</p:attrName>
                                        </p:attrNameLst>
                                      </p:cBhvr>
                                      <p:tavLst>
                                        <p:tav tm="0">
                                          <p:val>
                                            <p:strVal val="2/3*#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272" fill="hold" nodeType="clickEffect">
                                  <p:stCondLst>
                                    <p:cond delay="0"/>
                                  </p:stCondLst>
                                  <p:childTnLst>
                                    <p:set>
                                      <p:cBhvr>
                                        <p:cTn id="28" dur="1" fill="hold">
                                          <p:stCondLst>
                                            <p:cond delay="0"/>
                                          </p:stCondLst>
                                        </p:cTn>
                                        <p:tgtEl>
                                          <p:spTgt spid="51209"/>
                                        </p:tgtEl>
                                        <p:attrNameLst>
                                          <p:attrName>style.visibility</p:attrName>
                                        </p:attrNameLst>
                                      </p:cBhvr>
                                      <p:to>
                                        <p:strVal val="visible"/>
                                      </p:to>
                                    </p:set>
                                    <p:anim calcmode="lin" valueType="num">
                                      <p:cBhvr>
                                        <p:cTn id="29" dur="500" fill="hold"/>
                                        <p:tgtEl>
                                          <p:spTgt spid="51209"/>
                                        </p:tgtEl>
                                        <p:attrNameLst>
                                          <p:attrName>ppt_w</p:attrName>
                                        </p:attrNameLst>
                                      </p:cBhvr>
                                      <p:tavLst>
                                        <p:tav tm="0">
                                          <p:val>
                                            <p:strVal val="2/3*#ppt_w"/>
                                          </p:val>
                                        </p:tav>
                                        <p:tav tm="100000">
                                          <p:val>
                                            <p:strVal val="#ppt_w"/>
                                          </p:val>
                                        </p:tav>
                                      </p:tavLst>
                                    </p:anim>
                                    <p:anim calcmode="lin" valueType="num">
                                      <p:cBhvr>
                                        <p:cTn id="30" dur="500" fill="hold"/>
                                        <p:tgtEl>
                                          <p:spTgt spid="51209"/>
                                        </p:tgtEl>
                                        <p:attrNameLst>
                                          <p:attrName>ppt_h</p:attrName>
                                        </p:attrNameLst>
                                      </p:cBhvr>
                                      <p:tavLst>
                                        <p:tav tm="0">
                                          <p:val>
                                            <p:strVal val="2/3*#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1206"/>
                                        </p:tgtEl>
                                        <p:attrNameLst>
                                          <p:attrName>style.visibility</p:attrName>
                                        </p:attrNameLst>
                                      </p:cBhvr>
                                      <p:to>
                                        <p:strVal val="visible"/>
                                      </p:to>
                                    </p:set>
                                    <p:animEffect transition="in" filter="wipe(left)">
                                      <p:cBhvr>
                                        <p:cTn id="35" dur="5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utoUpdateAnimBg="0"/>
      <p:bldP spid="51205" grpId="0" autoUpdateAnimBg="0"/>
      <p:bldP spid="5120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F6F241-1DC0-D34C-9710-1DA769EF754A}" type="slidenum">
              <a:rPr lang="en-US" smtClean="0"/>
              <a:t>28</a:t>
            </a:fld>
            <a:endParaRPr lang="en-US"/>
          </a:p>
        </p:txBody>
      </p:sp>
      <p:sp>
        <p:nvSpPr>
          <p:cNvPr id="3" name="TextBox 2"/>
          <p:cNvSpPr txBox="1"/>
          <p:nvPr/>
        </p:nvSpPr>
        <p:spPr>
          <a:xfrm>
            <a:off x="0" y="727364"/>
            <a:ext cx="9143999" cy="646331"/>
          </a:xfrm>
          <a:prstGeom prst="rect">
            <a:avLst/>
          </a:prstGeom>
          <a:noFill/>
        </p:spPr>
        <p:txBody>
          <a:bodyPr wrap="square" rtlCol="0">
            <a:spAutoFit/>
          </a:bodyPr>
          <a:lstStyle/>
          <a:p>
            <a:pPr algn="ctr"/>
            <a:r>
              <a:rPr lang="en-US" sz="3600" dirty="0" smtClean="0"/>
              <a:t>Session Agenda</a:t>
            </a:r>
            <a:endParaRPr lang="en-US" sz="3600" dirty="0"/>
          </a:p>
        </p:txBody>
      </p:sp>
      <p:sp>
        <p:nvSpPr>
          <p:cNvPr id="4" name="TextBox 3"/>
          <p:cNvSpPr txBox="1"/>
          <p:nvPr/>
        </p:nvSpPr>
        <p:spPr>
          <a:xfrm>
            <a:off x="2182091" y="1985818"/>
            <a:ext cx="5380182" cy="33239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buFont typeface="Arial"/>
              <a:buChar char="•"/>
            </a:pPr>
            <a:r>
              <a:rPr lang="en-US" sz="2400" dirty="0">
                <a:solidFill>
                  <a:schemeClr val="tx1">
                    <a:lumMod val="50000"/>
                  </a:schemeClr>
                </a:solidFill>
                <a:latin typeface="Helvetica Neue"/>
                <a:cs typeface="Helvetica Neue"/>
              </a:rPr>
              <a:t>Ice Breaker</a:t>
            </a:r>
          </a:p>
          <a:p>
            <a:pPr marL="342900" indent="-342900">
              <a:buFont typeface="Arial"/>
              <a:buChar char="•"/>
            </a:pPr>
            <a:r>
              <a:rPr lang="en-US" sz="2400" dirty="0">
                <a:solidFill>
                  <a:schemeClr val="tx1">
                    <a:lumMod val="50000"/>
                  </a:schemeClr>
                </a:solidFill>
                <a:latin typeface="Helvetica Neue"/>
                <a:cs typeface="Helvetica Neue"/>
              </a:rPr>
              <a:t>Experience in the Room</a:t>
            </a:r>
          </a:p>
          <a:p>
            <a:pPr marL="342900" indent="-342900">
              <a:buFont typeface="Arial"/>
              <a:buChar char="•"/>
            </a:pPr>
            <a:r>
              <a:rPr lang="en-US" sz="2400" dirty="0">
                <a:solidFill>
                  <a:schemeClr val="tx1">
                    <a:lumMod val="50000"/>
                  </a:schemeClr>
                </a:solidFill>
                <a:latin typeface="Helvetica Neue"/>
                <a:cs typeface="Helvetica Neue"/>
              </a:rPr>
              <a:t>Results from Successful Training </a:t>
            </a:r>
          </a:p>
          <a:p>
            <a:pPr marL="342900" indent="-342900">
              <a:buFont typeface="Arial"/>
              <a:buChar char="•"/>
            </a:pPr>
            <a:r>
              <a:rPr lang="en-US" sz="2400" dirty="0">
                <a:solidFill>
                  <a:schemeClr val="tx1">
                    <a:lumMod val="50000"/>
                  </a:schemeClr>
                </a:solidFill>
                <a:latin typeface="Helvetica Neue"/>
                <a:cs typeface="Helvetica Neue"/>
              </a:rPr>
              <a:t>Your </a:t>
            </a:r>
            <a:r>
              <a:rPr lang="en-US" sz="2400" dirty="0" smtClean="0">
                <a:solidFill>
                  <a:schemeClr val="tx1">
                    <a:lumMod val="50000"/>
                  </a:schemeClr>
                </a:solidFill>
                <a:latin typeface="Helvetica Neue"/>
                <a:cs typeface="Helvetica Neue"/>
              </a:rPr>
              <a:t>Task</a:t>
            </a:r>
            <a:r>
              <a:rPr lang="en-US" sz="2400" dirty="0">
                <a:solidFill>
                  <a:schemeClr val="tx1">
                    <a:lumMod val="50000"/>
                  </a:schemeClr>
                </a:solidFill>
                <a:latin typeface="Helvetica Neue"/>
                <a:cs typeface="Helvetica Neue"/>
              </a:rPr>
              <a:t>!</a:t>
            </a:r>
          </a:p>
          <a:p>
            <a:pPr marL="342900" indent="-342900">
              <a:buFont typeface="Arial"/>
              <a:buChar char="•"/>
            </a:pPr>
            <a:r>
              <a:rPr lang="en-US" sz="2400" dirty="0">
                <a:solidFill>
                  <a:schemeClr val="tx1">
                    <a:lumMod val="50000"/>
                  </a:schemeClr>
                </a:solidFill>
                <a:latin typeface="Helvetica Neue"/>
                <a:cs typeface="Helvetica Neue"/>
              </a:rPr>
              <a:t>Using Best Practices from ETS</a:t>
            </a:r>
          </a:p>
          <a:p>
            <a:pPr marL="342900" indent="-342900">
              <a:buFont typeface="Arial"/>
              <a:buChar char="•"/>
            </a:pPr>
            <a:r>
              <a:rPr lang="en-US" sz="2400" dirty="0">
                <a:solidFill>
                  <a:schemeClr val="tx1">
                    <a:lumMod val="50000"/>
                  </a:schemeClr>
                </a:solidFill>
                <a:latin typeface="Helvetica Neue"/>
                <a:cs typeface="Helvetica Neue"/>
              </a:rPr>
              <a:t>Reflection Time</a:t>
            </a:r>
          </a:p>
          <a:p>
            <a:pPr marL="342900" indent="-342900">
              <a:buFont typeface="Arial"/>
              <a:buChar char="•"/>
            </a:pPr>
            <a:r>
              <a:rPr lang="en-US" sz="2400" dirty="0">
                <a:solidFill>
                  <a:schemeClr val="accent3"/>
                </a:solidFill>
                <a:latin typeface="Helvetica Neue"/>
                <a:cs typeface="Helvetica Neue"/>
              </a:rPr>
              <a:t>The Authentic Task Illustrated</a:t>
            </a:r>
          </a:p>
          <a:p>
            <a:pPr marL="342900" indent="-342900">
              <a:buFont typeface="Arial"/>
              <a:buChar char="•"/>
            </a:pPr>
            <a:r>
              <a:rPr lang="en-US" sz="2400" dirty="0">
                <a:solidFill>
                  <a:schemeClr val="tx1">
                    <a:lumMod val="50000"/>
                  </a:schemeClr>
                </a:solidFill>
                <a:latin typeface="Helvetica Neue"/>
                <a:cs typeface="Helvetica Neue"/>
              </a:rPr>
              <a:t>Feedback</a:t>
            </a:r>
          </a:p>
          <a:p>
            <a:endParaRPr lang="en-US" dirty="0"/>
          </a:p>
        </p:txBody>
      </p:sp>
    </p:spTree>
    <p:extLst>
      <p:ext uri="{BB962C8B-B14F-4D97-AF65-F5344CB8AC3E}">
        <p14:creationId xmlns:p14="http://schemas.microsoft.com/office/powerpoint/2010/main" val="589958778"/>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F6F241-1DC0-D34C-9710-1DA769EF754A}" type="slidenum">
              <a:rPr lang="en-US" smtClean="0"/>
              <a:t>29</a:t>
            </a:fld>
            <a:endParaRPr lang="en-US"/>
          </a:p>
        </p:txBody>
      </p:sp>
      <p:pic>
        <p:nvPicPr>
          <p:cNvPr id="4" name="Picture 3" descr="ATA-comparison-chart.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3197" y="2840183"/>
            <a:ext cx="4557060" cy="3521364"/>
          </a:xfrm>
          <a:prstGeom prst="rect">
            <a:avLst/>
          </a:prstGeom>
          <a:solidFill>
            <a:schemeClr val="accent2">
              <a:lumMod val="40000"/>
              <a:lumOff val="60000"/>
            </a:schemeClr>
          </a:solidFill>
        </p:spPr>
      </p:pic>
      <p:sp>
        <p:nvSpPr>
          <p:cNvPr id="5" name="TextBox 4"/>
          <p:cNvSpPr txBox="1"/>
          <p:nvPr/>
        </p:nvSpPr>
        <p:spPr>
          <a:xfrm>
            <a:off x="600363" y="1466273"/>
            <a:ext cx="5045364" cy="4247317"/>
          </a:xfrm>
          <a:prstGeom prst="rect">
            <a:avLst/>
          </a:prstGeom>
          <a:noFill/>
        </p:spPr>
        <p:txBody>
          <a:bodyPr wrap="square" rtlCol="0">
            <a:spAutoFit/>
          </a:bodyPr>
          <a:lstStyle/>
          <a:p>
            <a:pPr marL="285750" lvl="0" indent="-285750">
              <a:buFont typeface="Arial"/>
              <a:buChar char="•"/>
            </a:pPr>
            <a:r>
              <a:rPr lang="en-US" i="1" dirty="0">
                <a:latin typeface="Helvetica Neue"/>
                <a:cs typeface="Helvetica Neue"/>
              </a:rPr>
              <a:t>Clarify Your Task </a:t>
            </a:r>
            <a:endParaRPr lang="en-US" dirty="0">
              <a:latin typeface="Helvetica Neue"/>
              <a:cs typeface="Helvetica Neue"/>
            </a:endParaRPr>
          </a:p>
          <a:p>
            <a:pPr marL="285750" lvl="0" indent="-285750">
              <a:buFont typeface="Arial"/>
              <a:buChar char="•"/>
            </a:pPr>
            <a:r>
              <a:rPr lang="en-US" i="1" dirty="0">
                <a:latin typeface="Helvetica Neue"/>
                <a:cs typeface="Helvetica Neue"/>
              </a:rPr>
              <a:t>Identify Criteria for Success</a:t>
            </a:r>
            <a:endParaRPr lang="en-US" dirty="0">
              <a:latin typeface="Helvetica Neue"/>
              <a:cs typeface="Helvetica Neue"/>
            </a:endParaRPr>
          </a:p>
          <a:p>
            <a:pPr marL="285750" lvl="0" indent="-285750">
              <a:buFont typeface="Arial"/>
              <a:buChar char="•"/>
            </a:pPr>
            <a:r>
              <a:rPr lang="en-US" i="1" dirty="0">
                <a:latin typeface="Helvetica Neue"/>
                <a:cs typeface="Helvetica Neue"/>
              </a:rPr>
              <a:t>Use data to make decisions and track your work</a:t>
            </a:r>
            <a:endParaRPr lang="en-US" dirty="0">
              <a:latin typeface="Helvetica Neue"/>
              <a:cs typeface="Helvetica Neue"/>
            </a:endParaRPr>
          </a:p>
          <a:p>
            <a:pPr marL="285750" lvl="0" indent="-285750">
              <a:buFont typeface="Arial"/>
              <a:buChar char="•"/>
            </a:pPr>
            <a:r>
              <a:rPr lang="en-US" i="1" dirty="0">
                <a:latin typeface="Helvetica Neue"/>
                <a:cs typeface="Helvetica Neue"/>
              </a:rPr>
              <a:t>Identify Relevant Resources</a:t>
            </a:r>
            <a:endParaRPr lang="en-US" dirty="0">
              <a:latin typeface="Helvetica Neue"/>
              <a:cs typeface="Helvetica Neue"/>
            </a:endParaRPr>
          </a:p>
          <a:p>
            <a:pPr marL="285750" lvl="0" indent="-285750">
              <a:buFont typeface="Arial"/>
              <a:buChar char="•"/>
            </a:pPr>
            <a:r>
              <a:rPr lang="en-US" i="1" dirty="0">
                <a:latin typeface="Helvetica Neue"/>
                <a:cs typeface="Helvetica Neue"/>
              </a:rPr>
              <a:t>Scheduling Activities</a:t>
            </a:r>
            <a:endParaRPr lang="en-US" dirty="0">
              <a:latin typeface="Helvetica Neue"/>
              <a:cs typeface="Helvetica Neue"/>
            </a:endParaRPr>
          </a:p>
          <a:p>
            <a:pPr marL="285750" lvl="0" indent="-285750">
              <a:buFont typeface="Arial"/>
              <a:buChar char="•"/>
            </a:pPr>
            <a:r>
              <a:rPr lang="en-US" i="1" dirty="0">
                <a:latin typeface="Helvetica Neue"/>
                <a:cs typeface="Helvetica Neue"/>
              </a:rPr>
              <a:t>Take Time to Reflect</a:t>
            </a:r>
            <a:endParaRPr lang="en-US" dirty="0">
              <a:latin typeface="Helvetica Neue"/>
              <a:cs typeface="Helvetica Neue"/>
            </a:endParaRPr>
          </a:p>
          <a:p>
            <a:pPr marL="285750" lvl="0" indent="-285750">
              <a:buFont typeface="Arial"/>
              <a:buChar char="•"/>
            </a:pPr>
            <a:r>
              <a:rPr lang="en-US" i="1" dirty="0">
                <a:latin typeface="Helvetica Neue"/>
                <a:cs typeface="Helvetica Neue"/>
              </a:rPr>
              <a:t>Develop an Implementation Plan</a:t>
            </a:r>
            <a:endParaRPr lang="en-US" dirty="0">
              <a:latin typeface="Helvetica Neue"/>
              <a:cs typeface="Helvetica Neue"/>
            </a:endParaRPr>
          </a:p>
          <a:p>
            <a:r>
              <a:rPr lang="en-US" dirty="0">
                <a:latin typeface="Helvetica Neue"/>
                <a:cs typeface="Helvetica Neue"/>
              </a:rPr>
              <a:t> </a:t>
            </a:r>
          </a:p>
          <a:p>
            <a:pPr lvl="0"/>
            <a:r>
              <a:rPr lang="en-US" dirty="0" smtClean="0">
                <a:latin typeface="Helvetica Neue"/>
                <a:cs typeface="Helvetica Neue"/>
              </a:rPr>
              <a:t>key </a:t>
            </a:r>
            <a:r>
              <a:rPr lang="en-US" dirty="0">
                <a:latin typeface="Helvetica Neue"/>
                <a:cs typeface="Helvetica Neue"/>
              </a:rPr>
              <a:t>features:</a:t>
            </a:r>
          </a:p>
          <a:p>
            <a:pPr marL="285750" lvl="0" indent="-285750">
              <a:buFont typeface="Arial"/>
              <a:buChar char="•"/>
            </a:pPr>
            <a:r>
              <a:rPr lang="en-US" i="1" dirty="0">
                <a:latin typeface="Helvetica Neue"/>
                <a:cs typeface="Helvetica Neue"/>
              </a:rPr>
              <a:t>guided facilitation</a:t>
            </a:r>
            <a:endParaRPr lang="en-US" dirty="0">
              <a:latin typeface="Helvetica Neue"/>
              <a:cs typeface="Helvetica Neue"/>
            </a:endParaRPr>
          </a:p>
          <a:p>
            <a:pPr marL="285750" lvl="0" indent="-285750">
              <a:buFont typeface="Arial"/>
              <a:buChar char="•"/>
            </a:pPr>
            <a:r>
              <a:rPr lang="en-US" i="1" dirty="0">
                <a:latin typeface="Helvetica Neue"/>
                <a:cs typeface="Helvetica Neue"/>
              </a:rPr>
              <a:t>protected time </a:t>
            </a:r>
            <a:endParaRPr lang="en-US" dirty="0">
              <a:latin typeface="Helvetica Neue"/>
              <a:cs typeface="Helvetica Neue"/>
            </a:endParaRPr>
          </a:p>
          <a:p>
            <a:pPr marL="285750" lvl="0" indent="-285750">
              <a:buFont typeface="Arial"/>
              <a:buChar char="•"/>
            </a:pPr>
            <a:r>
              <a:rPr lang="en-US" i="1" dirty="0">
                <a:latin typeface="Helvetica Neue"/>
                <a:cs typeface="Helvetica Neue"/>
              </a:rPr>
              <a:t>a resource rich environment</a:t>
            </a:r>
            <a:endParaRPr lang="en-US" dirty="0">
              <a:latin typeface="Helvetica Neue"/>
              <a:cs typeface="Helvetica Neue"/>
            </a:endParaRPr>
          </a:p>
          <a:p>
            <a:pPr marL="285750" lvl="0" indent="-285750">
              <a:buFont typeface="Arial"/>
              <a:buChar char="•"/>
            </a:pPr>
            <a:r>
              <a:rPr lang="en-US" i="1" dirty="0">
                <a:latin typeface="Helvetica Neue"/>
                <a:cs typeface="Helvetica Neue"/>
              </a:rPr>
              <a:t>continuous reflection</a:t>
            </a:r>
            <a:endParaRPr lang="en-US" dirty="0">
              <a:latin typeface="Helvetica Neue"/>
              <a:cs typeface="Helvetica Neue"/>
            </a:endParaRPr>
          </a:p>
          <a:p>
            <a:endParaRPr lang="en-US" dirty="0">
              <a:latin typeface="Helvetica Neue"/>
              <a:cs typeface="Helvetica Neue"/>
            </a:endParaRPr>
          </a:p>
        </p:txBody>
      </p:sp>
      <p:sp>
        <p:nvSpPr>
          <p:cNvPr id="6" name="TextBox 5"/>
          <p:cNvSpPr txBox="1"/>
          <p:nvPr/>
        </p:nvSpPr>
        <p:spPr>
          <a:xfrm>
            <a:off x="0" y="496455"/>
            <a:ext cx="914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dirty="0" smtClean="0"/>
              <a:t>Elements of the Authentic Task Approach</a:t>
            </a:r>
            <a:endParaRPr lang="en-US" sz="3600" dirty="0"/>
          </a:p>
        </p:txBody>
      </p:sp>
    </p:spTree>
    <p:extLst>
      <p:ext uri="{BB962C8B-B14F-4D97-AF65-F5344CB8AC3E}">
        <p14:creationId xmlns:p14="http://schemas.microsoft.com/office/powerpoint/2010/main" val="319518464"/>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jpg"/>
          <p:cNvPicPr>
            <a:picLocks noChangeAspect="1"/>
          </p:cNvPicPr>
          <p:nvPr/>
        </p:nvPicPr>
        <p:blipFill>
          <a:blip r:embed="rId3"/>
          <a:stretch>
            <a:fillRect/>
          </a:stretch>
        </p:blipFill>
        <p:spPr>
          <a:xfrm>
            <a:off x="0" y="0"/>
            <a:ext cx="9144000" cy="1606550"/>
          </a:xfrm>
          <a:prstGeom prst="rect">
            <a:avLst/>
          </a:prstGeom>
        </p:spPr>
      </p:pic>
      <p:sp>
        <p:nvSpPr>
          <p:cNvPr id="6" name="TextBox 5"/>
          <p:cNvSpPr txBox="1"/>
          <p:nvPr/>
        </p:nvSpPr>
        <p:spPr>
          <a:xfrm>
            <a:off x="1396097" y="1764786"/>
            <a:ext cx="6351806" cy="830997"/>
          </a:xfrm>
          <a:prstGeom prst="rect">
            <a:avLst/>
          </a:prstGeom>
          <a:noFill/>
          <a:effectLst>
            <a:outerShdw blurRad="25400" dist="25400" dir="2700000">
              <a:schemeClr val="bg1">
                <a:lumMod val="75000"/>
                <a:lumOff val="25000"/>
                <a:alpha val="63000"/>
              </a:schemeClr>
            </a:outerShdw>
          </a:effectLst>
        </p:spPr>
        <p:txBody>
          <a:bodyPr wrap="none" rtlCol="0">
            <a:spAutoFit/>
          </a:bodyPr>
          <a:lstStyle/>
          <a:p>
            <a:r>
              <a:rPr lang="en-US" sz="4800" dirty="0" smtClean="0">
                <a:solidFill>
                  <a:schemeClr val="accent1">
                    <a:lumMod val="40000"/>
                    <a:lumOff val="60000"/>
                  </a:schemeClr>
                </a:solidFill>
                <a:latin typeface="Helvetica Neue Light"/>
                <a:cs typeface="Helvetica Neue Light"/>
              </a:rPr>
              <a:t>What is “Earth to Sky?”</a:t>
            </a:r>
            <a:endParaRPr lang="en-US" sz="4800" dirty="0">
              <a:solidFill>
                <a:schemeClr val="accent1">
                  <a:lumMod val="40000"/>
                  <a:lumOff val="60000"/>
                </a:schemeClr>
              </a:solidFill>
              <a:latin typeface="Helvetica Neue Light"/>
              <a:cs typeface="Helvetica Neue Light"/>
            </a:endParaRPr>
          </a:p>
        </p:txBody>
      </p:sp>
      <p:sp>
        <p:nvSpPr>
          <p:cNvPr id="7" name="TextBox 6"/>
          <p:cNvSpPr txBox="1"/>
          <p:nvPr/>
        </p:nvSpPr>
        <p:spPr>
          <a:xfrm>
            <a:off x="1" y="3077181"/>
            <a:ext cx="9143999" cy="2308324"/>
          </a:xfrm>
          <a:prstGeom prst="rect">
            <a:avLst/>
          </a:prstGeom>
          <a:solidFill>
            <a:schemeClr val="tx1">
              <a:lumMod val="85000"/>
            </a:schemeClr>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457200" indent="-457200">
              <a:buClr>
                <a:schemeClr val="accent1">
                  <a:lumMod val="75000"/>
                </a:schemeClr>
              </a:buClr>
              <a:buFont typeface="Wingdings" charset="2"/>
              <a:buChar char=""/>
            </a:pPr>
            <a:r>
              <a:rPr lang="en-US" sz="3600" dirty="0" smtClean="0">
                <a:solidFill>
                  <a:schemeClr val="accent3">
                    <a:lumMod val="75000"/>
                  </a:schemeClr>
                </a:solidFill>
                <a:latin typeface="Arial"/>
                <a:cs typeface="Arial"/>
              </a:rPr>
              <a:t>Unique Inter-Agency Partnership</a:t>
            </a:r>
          </a:p>
          <a:p>
            <a:pPr marL="457200" indent="-457200">
              <a:buClr>
                <a:schemeClr val="accent1">
                  <a:lumMod val="75000"/>
                </a:schemeClr>
              </a:buClr>
              <a:buFont typeface="Wingdings" charset="2"/>
              <a:buChar char=""/>
            </a:pPr>
            <a:r>
              <a:rPr lang="en-US" sz="3600" dirty="0" smtClean="0">
                <a:solidFill>
                  <a:schemeClr val="accent3">
                    <a:lumMod val="75000"/>
                  </a:schemeClr>
                </a:solidFill>
                <a:latin typeface="Arial"/>
                <a:cs typeface="Arial"/>
              </a:rPr>
              <a:t>Professional Development for       Informal and Environmental Educators</a:t>
            </a:r>
          </a:p>
          <a:p>
            <a:pPr marL="457200" indent="-457200">
              <a:buClr>
                <a:schemeClr val="accent1">
                  <a:lumMod val="75000"/>
                </a:schemeClr>
              </a:buClr>
              <a:buFont typeface="Wingdings" charset="2"/>
              <a:buChar char=""/>
            </a:pPr>
            <a:r>
              <a:rPr lang="en-US" sz="3600" dirty="0" smtClean="0">
                <a:solidFill>
                  <a:schemeClr val="accent3">
                    <a:lumMod val="75000"/>
                  </a:schemeClr>
                </a:solidFill>
                <a:latin typeface="Arial"/>
                <a:cs typeface="Arial"/>
              </a:rPr>
              <a:t>Community of Practice</a:t>
            </a:r>
            <a:endParaRPr lang="en-US" sz="3600" dirty="0">
              <a:solidFill>
                <a:schemeClr val="accent3">
                  <a:lumMod val="75000"/>
                </a:schemeClr>
              </a:solidFill>
              <a:latin typeface="Arial"/>
              <a:cs typeface="Arial"/>
            </a:endParaRPr>
          </a:p>
        </p:txBody>
      </p:sp>
      <p:sp>
        <p:nvSpPr>
          <p:cNvPr id="2" name="Slide Number Placeholder 1"/>
          <p:cNvSpPr>
            <a:spLocks noGrp="1"/>
          </p:cNvSpPr>
          <p:nvPr>
            <p:ph type="sldNum" sz="quarter" idx="12"/>
          </p:nvPr>
        </p:nvSpPr>
        <p:spPr/>
        <p:txBody>
          <a:bodyPr/>
          <a:lstStyle/>
          <a:p>
            <a:fld id="{9EF6F241-1DC0-D34C-9710-1DA769EF754A}" type="slidenum">
              <a:rPr lang="en-US" smtClean="0"/>
              <a:t>3</a:t>
            </a:fld>
            <a:endParaRPr lang="en-US"/>
          </a:p>
        </p:txBody>
      </p:sp>
      <p:sp>
        <p:nvSpPr>
          <p:cNvPr id="3" name="TextBox 2"/>
          <p:cNvSpPr txBox="1"/>
          <p:nvPr/>
        </p:nvSpPr>
        <p:spPr>
          <a:xfrm>
            <a:off x="0" y="5888181"/>
            <a:ext cx="9144000" cy="646331"/>
          </a:xfrm>
          <a:prstGeom prst="rect">
            <a:avLst/>
          </a:prstGeom>
          <a:noFill/>
        </p:spPr>
        <p:txBody>
          <a:bodyPr wrap="square" rtlCol="0">
            <a:spAutoFit/>
          </a:bodyPr>
          <a:lstStyle/>
          <a:p>
            <a:pPr algn="ctr"/>
            <a:r>
              <a:rPr lang="en-US" sz="3600" dirty="0" smtClean="0">
                <a:solidFill>
                  <a:schemeClr val="bg1"/>
                </a:solidFill>
              </a:rPr>
              <a:t>http://</a:t>
            </a:r>
            <a:r>
              <a:rPr lang="en-US" sz="3600" dirty="0" err="1" smtClean="0">
                <a:solidFill>
                  <a:schemeClr val="bg1"/>
                </a:solidFill>
              </a:rPr>
              <a:t>www.earthtosky.org</a:t>
            </a:r>
            <a:endParaRPr lang="en-US" sz="3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F6F241-1DC0-D34C-9710-1DA769EF754A}" type="slidenum">
              <a:rPr lang="en-US" smtClean="0"/>
              <a:t>30</a:t>
            </a:fld>
            <a:endParaRPr lang="en-US"/>
          </a:p>
        </p:txBody>
      </p:sp>
      <p:sp>
        <p:nvSpPr>
          <p:cNvPr id="3" name="TextBox 2"/>
          <p:cNvSpPr txBox="1"/>
          <p:nvPr/>
        </p:nvSpPr>
        <p:spPr>
          <a:xfrm>
            <a:off x="0" y="727364"/>
            <a:ext cx="9143999" cy="646331"/>
          </a:xfrm>
          <a:prstGeom prst="rect">
            <a:avLst/>
          </a:prstGeom>
          <a:noFill/>
        </p:spPr>
        <p:txBody>
          <a:bodyPr wrap="square" rtlCol="0">
            <a:spAutoFit/>
          </a:bodyPr>
          <a:lstStyle/>
          <a:p>
            <a:pPr algn="ctr"/>
            <a:r>
              <a:rPr lang="en-US" sz="3600" dirty="0" smtClean="0"/>
              <a:t>Session Agenda</a:t>
            </a:r>
            <a:endParaRPr lang="en-US" sz="3600" dirty="0"/>
          </a:p>
        </p:txBody>
      </p:sp>
      <p:sp>
        <p:nvSpPr>
          <p:cNvPr id="4" name="TextBox 3"/>
          <p:cNvSpPr txBox="1"/>
          <p:nvPr/>
        </p:nvSpPr>
        <p:spPr>
          <a:xfrm>
            <a:off x="2182091" y="1985818"/>
            <a:ext cx="5380182" cy="33239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buFont typeface="Arial"/>
              <a:buChar char="•"/>
            </a:pPr>
            <a:r>
              <a:rPr lang="en-US" sz="2400" dirty="0">
                <a:solidFill>
                  <a:schemeClr val="tx1">
                    <a:lumMod val="50000"/>
                  </a:schemeClr>
                </a:solidFill>
                <a:latin typeface="Helvetica Neue"/>
                <a:cs typeface="Helvetica Neue"/>
              </a:rPr>
              <a:t>Ice Breaker</a:t>
            </a:r>
          </a:p>
          <a:p>
            <a:pPr marL="342900" indent="-342900">
              <a:buFont typeface="Arial"/>
              <a:buChar char="•"/>
            </a:pPr>
            <a:r>
              <a:rPr lang="en-US" sz="2400" dirty="0">
                <a:solidFill>
                  <a:schemeClr val="tx1">
                    <a:lumMod val="50000"/>
                  </a:schemeClr>
                </a:solidFill>
                <a:latin typeface="Helvetica Neue"/>
                <a:cs typeface="Helvetica Neue"/>
              </a:rPr>
              <a:t>Experience in the Room</a:t>
            </a:r>
          </a:p>
          <a:p>
            <a:pPr marL="342900" indent="-342900">
              <a:buFont typeface="Arial"/>
              <a:buChar char="•"/>
            </a:pPr>
            <a:r>
              <a:rPr lang="en-US" sz="2400" dirty="0">
                <a:solidFill>
                  <a:schemeClr val="tx1">
                    <a:lumMod val="50000"/>
                  </a:schemeClr>
                </a:solidFill>
                <a:latin typeface="Helvetica Neue"/>
                <a:cs typeface="Helvetica Neue"/>
              </a:rPr>
              <a:t>Results from Successful Training </a:t>
            </a:r>
          </a:p>
          <a:p>
            <a:pPr marL="342900" indent="-342900">
              <a:buFont typeface="Arial"/>
              <a:buChar char="•"/>
            </a:pPr>
            <a:r>
              <a:rPr lang="en-US" sz="2400" dirty="0">
                <a:solidFill>
                  <a:schemeClr val="tx1">
                    <a:lumMod val="50000"/>
                  </a:schemeClr>
                </a:solidFill>
                <a:latin typeface="Helvetica Neue"/>
                <a:cs typeface="Helvetica Neue"/>
              </a:rPr>
              <a:t>Your </a:t>
            </a:r>
            <a:r>
              <a:rPr lang="en-US" sz="2400" dirty="0" smtClean="0">
                <a:solidFill>
                  <a:schemeClr val="tx1">
                    <a:lumMod val="50000"/>
                  </a:schemeClr>
                </a:solidFill>
                <a:latin typeface="Helvetica Neue"/>
                <a:cs typeface="Helvetica Neue"/>
              </a:rPr>
              <a:t>Task</a:t>
            </a:r>
            <a:r>
              <a:rPr lang="en-US" sz="2400" dirty="0">
                <a:solidFill>
                  <a:schemeClr val="tx1">
                    <a:lumMod val="50000"/>
                  </a:schemeClr>
                </a:solidFill>
                <a:latin typeface="Helvetica Neue"/>
                <a:cs typeface="Helvetica Neue"/>
              </a:rPr>
              <a:t>!</a:t>
            </a:r>
          </a:p>
          <a:p>
            <a:pPr marL="342900" indent="-342900">
              <a:buFont typeface="Arial"/>
              <a:buChar char="•"/>
            </a:pPr>
            <a:r>
              <a:rPr lang="en-US" sz="2400" dirty="0">
                <a:solidFill>
                  <a:schemeClr val="tx1">
                    <a:lumMod val="50000"/>
                  </a:schemeClr>
                </a:solidFill>
                <a:latin typeface="Helvetica Neue"/>
                <a:cs typeface="Helvetica Neue"/>
              </a:rPr>
              <a:t>Using Best Practices from ETS</a:t>
            </a:r>
          </a:p>
          <a:p>
            <a:pPr marL="342900" indent="-342900">
              <a:buFont typeface="Arial"/>
              <a:buChar char="•"/>
            </a:pPr>
            <a:r>
              <a:rPr lang="en-US" sz="2400" dirty="0">
                <a:solidFill>
                  <a:schemeClr val="tx1">
                    <a:lumMod val="50000"/>
                  </a:schemeClr>
                </a:solidFill>
                <a:latin typeface="Helvetica Neue"/>
                <a:cs typeface="Helvetica Neue"/>
              </a:rPr>
              <a:t>Reflection Time</a:t>
            </a:r>
          </a:p>
          <a:p>
            <a:pPr marL="342900" indent="-342900">
              <a:buFont typeface="Arial"/>
              <a:buChar char="•"/>
            </a:pPr>
            <a:r>
              <a:rPr lang="en-US" sz="2400" dirty="0">
                <a:solidFill>
                  <a:schemeClr val="tx1">
                    <a:lumMod val="50000"/>
                  </a:schemeClr>
                </a:solidFill>
                <a:latin typeface="Helvetica Neue"/>
                <a:cs typeface="Helvetica Neue"/>
              </a:rPr>
              <a:t>The Authentic Task Illustrated</a:t>
            </a:r>
          </a:p>
          <a:p>
            <a:pPr marL="342900" indent="-342900">
              <a:buFont typeface="Arial"/>
              <a:buChar char="•"/>
            </a:pPr>
            <a:r>
              <a:rPr lang="en-US" sz="2400" dirty="0">
                <a:solidFill>
                  <a:schemeClr val="accent3"/>
                </a:solidFill>
                <a:latin typeface="Helvetica Neue"/>
                <a:cs typeface="Helvetica Neue"/>
              </a:rPr>
              <a:t>Feedback</a:t>
            </a:r>
          </a:p>
          <a:p>
            <a:endParaRPr lang="en-US" dirty="0"/>
          </a:p>
        </p:txBody>
      </p:sp>
    </p:spTree>
    <p:extLst>
      <p:ext uri="{BB962C8B-B14F-4D97-AF65-F5344CB8AC3E}">
        <p14:creationId xmlns:p14="http://schemas.microsoft.com/office/powerpoint/2010/main" val="1725909761"/>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F6F241-1DC0-D34C-9710-1DA769EF754A}" type="slidenum">
              <a:rPr lang="en-US" smtClean="0"/>
              <a:t>31</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518399282"/>
              </p:ext>
            </p:extLst>
          </p:nvPr>
        </p:nvGraphicFramePr>
        <p:xfrm>
          <a:off x="387350" y="768350"/>
          <a:ext cx="8369300" cy="5321300"/>
        </p:xfrm>
        <a:graphic>
          <a:graphicData uri="http://schemas.openxmlformats.org/presentationml/2006/ole">
            <mc:AlternateContent xmlns:mc="http://schemas.openxmlformats.org/markup-compatibility/2006">
              <mc:Choice xmlns:v="urn:schemas-microsoft-com:vml" Requires="v">
                <p:oleObj spid="_x0000_s3076" name="Document" r:id="rId4" imgW="8369300" imgH="5321300" progId="Word.Document.12">
                  <p:embed/>
                </p:oleObj>
              </mc:Choice>
              <mc:Fallback>
                <p:oleObj name="Document" r:id="rId4" imgW="8369300" imgH="5321300" progId="Word.Document.12">
                  <p:embed/>
                  <p:pic>
                    <p:nvPicPr>
                      <p:cNvPr id="0" name=""/>
                      <p:cNvPicPr/>
                      <p:nvPr/>
                    </p:nvPicPr>
                    <p:blipFill>
                      <a:blip r:embed="rId5"/>
                      <a:stretch>
                        <a:fillRect/>
                      </a:stretch>
                    </p:blipFill>
                    <p:spPr>
                      <a:xfrm>
                        <a:off x="387350" y="768350"/>
                        <a:ext cx="8369300" cy="5321300"/>
                      </a:xfrm>
                      <a:prstGeom prst="rect">
                        <a:avLst/>
                      </a:prstGeom>
                      <a:solidFill>
                        <a:schemeClr val="accent4">
                          <a:lumMod val="20000"/>
                          <a:lumOff val="80000"/>
                        </a:schemeClr>
                      </a:solidFill>
                    </p:spPr>
                  </p:pic>
                </p:oleObj>
              </mc:Fallback>
            </mc:AlternateContent>
          </a:graphicData>
        </a:graphic>
      </p:graphicFrame>
    </p:spTree>
    <p:extLst>
      <p:ext uri="{BB962C8B-B14F-4D97-AF65-F5344CB8AC3E}">
        <p14:creationId xmlns:p14="http://schemas.microsoft.com/office/powerpoint/2010/main" val="996218503"/>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F6F241-1DC0-D34C-9710-1DA769EF754A}" type="slidenum">
              <a:rPr lang="en-US" smtClean="0"/>
              <a:t>32</a:t>
            </a:fld>
            <a:endParaRPr lang="en-US"/>
          </a:p>
        </p:txBody>
      </p:sp>
      <p:sp>
        <p:nvSpPr>
          <p:cNvPr id="3" name="TextBox 2"/>
          <p:cNvSpPr txBox="1"/>
          <p:nvPr/>
        </p:nvSpPr>
        <p:spPr>
          <a:xfrm>
            <a:off x="2759364" y="404091"/>
            <a:ext cx="3382819" cy="646331"/>
          </a:xfrm>
          <a:prstGeom prst="rect">
            <a:avLst/>
          </a:prstGeom>
          <a:noFill/>
        </p:spPr>
        <p:txBody>
          <a:bodyPr wrap="square" rtlCol="0">
            <a:spAutoFit/>
          </a:bodyPr>
          <a:lstStyle/>
          <a:p>
            <a:r>
              <a:rPr lang="en-US" sz="3600" dirty="0" smtClean="0"/>
              <a:t>Many Thanks!</a:t>
            </a:r>
            <a:endParaRPr lang="en-US" sz="3600" dirty="0"/>
          </a:p>
        </p:txBody>
      </p:sp>
      <p:sp>
        <p:nvSpPr>
          <p:cNvPr id="4" name="TextBox 3"/>
          <p:cNvSpPr txBox="1"/>
          <p:nvPr/>
        </p:nvSpPr>
        <p:spPr>
          <a:xfrm>
            <a:off x="0" y="4052854"/>
            <a:ext cx="9144000" cy="1200328"/>
          </a:xfrm>
          <a:prstGeom prst="rect">
            <a:avLst/>
          </a:prstGeom>
          <a:noFill/>
        </p:spPr>
        <p:txBody>
          <a:bodyPr wrap="square" rtlCol="0">
            <a:spAutoFit/>
          </a:bodyPr>
          <a:lstStyle/>
          <a:p>
            <a:r>
              <a:rPr lang="en-US" sz="2400" i="1" dirty="0" smtClean="0">
                <a:solidFill>
                  <a:srgbClr val="000000"/>
                </a:solidFill>
              </a:rPr>
              <a:t>            </a:t>
            </a:r>
          </a:p>
          <a:p>
            <a:pPr algn="ctr"/>
            <a:r>
              <a:rPr lang="en-US" sz="2400" dirty="0">
                <a:solidFill>
                  <a:schemeClr val="bg1"/>
                </a:solidFill>
              </a:rPr>
              <a:t>Anita Davis </a:t>
            </a:r>
            <a:r>
              <a:rPr lang="en-US" sz="2400" dirty="0" smtClean="0">
                <a:solidFill>
                  <a:schemeClr val="bg1"/>
                </a:solidFill>
              </a:rPr>
              <a:t>           </a:t>
            </a:r>
            <a:r>
              <a:rPr lang="en-US" sz="2400" i="1" u="sng" dirty="0">
                <a:solidFill>
                  <a:schemeClr val="bg1"/>
                </a:solidFill>
                <a:hlinkClick r:id="rId2"/>
              </a:rPr>
              <a:t>anita.l.davis@nasa.gov</a:t>
            </a:r>
            <a:r>
              <a:rPr lang="en-US" sz="2400" i="1" dirty="0">
                <a:solidFill>
                  <a:schemeClr val="bg1"/>
                </a:solidFill>
              </a:rPr>
              <a:t>  </a:t>
            </a:r>
            <a:r>
              <a:rPr lang="en-US" sz="2400" i="1" dirty="0" smtClean="0">
                <a:solidFill>
                  <a:schemeClr val="bg1"/>
                </a:solidFill>
              </a:rPr>
              <a:t>        301</a:t>
            </a:r>
            <a:r>
              <a:rPr lang="en-US" sz="2400" i="1" dirty="0">
                <a:solidFill>
                  <a:schemeClr val="bg1"/>
                </a:solidFill>
              </a:rPr>
              <a:t>-614-6669          </a:t>
            </a:r>
            <a:endParaRPr lang="en-US" sz="2400" i="1" dirty="0" smtClean="0">
              <a:solidFill>
                <a:schemeClr val="bg1"/>
              </a:solidFill>
            </a:endParaRPr>
          </a:p>
          <a:p>
            <a:pPr algn="ctr"/>
            <a:r>
              <a:rPr lang="en-US" sz="2400" dirty="0" smtClean="0">
                <a:solidFill>
                  <a:schemeClr val="bg1"/>
                </a:solidFill>
              </a:rPr>
              <a:t>Ruth </a:t>
            </a:r>
            <a:r>
              <a:rPr lang="en-US" sz="2400" dirty="0" err="1" smtClean="0">
                <a:solidFill>
                  <a:schemeClr val="bg1"/>
                </a:solidFill>
              </a:rPr>
              <a:t>Paglierani</a:t>
            </a:r>
            <a:r>
              <a:rPr lang="en-US" sz="2400" dirty="0" smtClean="0">
                <a:solidFill>
                  <a:schemeClr val="bg1"/>
                </a:solidFill>
              </a:rPr>
              <a:t>      </a:t>
            </a:r>
            <a:r>
              <a:rPr lang="en-US" sz="2400" i="1" u="sng" dirty="0">
                <a:solidFill>
                  <a:schemeClr val="bg1"/>
                </a:solidFill>
                <a:hlinkClick r:id="rId3"/>
              </a:rPr>
              <a:t>ruthp@ssl.berkeley.edu</a:t>
            </a:r>
            <a:r>
              <a:rPr lang="en-US" sz="2400" i="1" dirty="0">
                <a:solidFill>
                  <a:schemeClr val="bg1"/>
                </a:solidFill>
              </a:rPr>
              <a:t>  </a:t>
            </a:r>
            <a:r>
              <a:rPr lang="en-US" sz="2400" i="1" dirty="0" smtClean="0">
                <a:solidFill>
                  <a:schemeClr val="bg1"/>
                </a:solidFill>
              </a:rPr>
              <a:t>       510</a:t>
            </a:r>
            <a:r>
              <a:rPr lang="en-US" sz="2400" i="1" dirty="0">
                <a:solidFill>
                  <a:schemeClr val="bg1"/>
                </a:solidFill>
              </a:rPr>
              <a:t>-643-5669</a:t>
            </a:r>
          </a:p>
        </p:txBody>
      </p:sp>
      <p:pic>
        <p:nvPicPr>
          <p:cNvPr id="5" name="Picture 4" descr="NPS.png"/>
          <p:cNvPicPr>
            <a:picLocks noChangeAspect="1"/>
          </p:cNvPicPr>
          <p:nvPr/>
        </p:nvPicPr>
        <p:blipFill>
          <a:blip r:embed="rId4"/>
          <a:stretch>
            <a:fillRect/>
          </a:stretch>
        </p:blipFill>
        <p:spPr>
          <a:xfrm>
            <a:off x="477024" y="1397671"/>
            <a:ext cx="1554598" cy="2022850"/>
          </a:xfrm>
          <a:prstGeom prst="rect">
            <a:avLst/>
          </a:prstGeom>
          <a:effectLst>
            <a:outerShdw blurRad="50800" dist="38100" dir="2700000" algn="tl" rotWithShape="0">
              <a:prstClr val="black"/>
            </a:outerShdw>
          </a:effectLst>
        </p:spPr>
      </p:pic>
      <p:pic>
        <p:nvPicPr>
          <p:cNvPr id="6" name="Picture 5" descr="usfws.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42974" y="1483741"/>
            <a:ext cx="1554598" cy="1850711"/>
          </a:xfrm>
          <a:prstGeom prst="rect">
            <a:avLst/>
          </a:prstGeom>
          <a:effectLst>
            <a:outerShdw blurRad="50800" dist="38100" dir="2700000" algn="tl" rotWithShape="0">
              <a:prstClr val="black"/>
            </a:outerShdw>
          </a:effectLst>
        </p:spPr>
      </p:pic>
      <p:pic>
        <p:nvPicPr>
          <p:cNvPr id="7" name="Picture 6" descr="NASA-insignia2pantoneColor.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97100" y="1630299"/>
            <a:ext cx="1880396" cy="1557595"/>
          </a:xfrm>
          <a:prstGeom prst="rect">
            <a:avLst/>
          </a:prstGeom>
          <a:effectLst>
            <a:outerShdw blurRad="50800" dist="38100" dir="2700000" algn="tl" rotWithShape="0">
              <a:prstClr val="black">
                <a:alpha val="40000"/>
              </a:prstClr>
            </a:outerShdw>
          </a:effectLst>
        </p:spPr>
      </p:pic>
      <p:pic>
        <p:nvPicPr>
          <p:cNvPr id="8" name="Picture 7" descr="NOAA-Transparent-Logo.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63050" y="1495588"/>
            <a:ext cx="1827017" cy="18270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3093485"/>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articipants1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439193" y="4038498"/>
            <a:ext cx="3603203" cy="2556931"/>
          </a:xfrm>
          <a:prstGeom prst="rect">
            <a:avLst/>
          </a:prstGeom>
          <a:ln w="3175" cmpd="sng">
            <a:solidFill>
              <a:schemeClr val="bg1">
                <a:lumMod val="85000"/>
                <a:lumOff val="15000"/>
              </a:schemeClr>
            </a:solidFill>
          </a:ln>
          <a:effectLst>
            <a:outerShdw blurRad="12700" dist="25400" dir="2700000">
              <a:srgbClr val="000000">
                <a:alpha val="43000"/>
              </a:srgbClr>
            </a:outerShdw>
          </a:effectLst>
        </p:spPr>
      </p:pic>
      <p:sp>
        <p:nvSpPr>
          <p:cNvPr id="6" name="TextBox 5"/>
          <p:cNvSpPr txBox="1"/>
          <p:nvPr/>
        </p:nvSpPr>
        <p:spPr>
          <a:xfrm>
            <a:off x="101606" y="4256327"/>
            <a:ext cx="3302002" cy="2339102"/>
          </a:xfrm>
          <a:prstGeom prst="rect">
            <a:avLst/>
          </a:prstGeom>
          <a:effectLst>
            <a:outerShdw blurRad="12700" dist="25400" dir="2700000"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t>Presenters</a:t>
            </a:r>
            <a:endParaRPr lang="en-US" sz="1600" b="1" dirty="0" smtClean="0">
              <a:latin typeface="Helvetica Neue"/>
              <a:cs typeface="Helvetica Neue"/>
            </a:endParaRPr>
          </a:p>
          <a:p>
            <a:pPr indent="-274320">
              <a:buFont typeface="Arial"/>
              <a:buChar char="•"/>
            </a:pPr>
            <a:r>
              <a:rPr lang="en-US" sz="1600" dirty="0" smtClean="0">
                <a:latin typeface="Helvetica Neue"/>
                <a:cs typeface="Helvetica Neue"/>
              </a:rPr>
              <a:t>learn better </a:t>
            </a:r>
          </a:p>
          <a:p>
            <a:pPr indent="-274320"/>
            <a:r>
              <a:rPr lang="en-US" sz="1600" dirty="0">
                <a:latin typeface="Helvetica Neue"/>
                <a:cs typeface="Helvetica Neue"/>
              </a:rPr>
              <a:t>	</a:t>
            </a:r>
            <a:r>
              <a:rPr lang="en-US" sz="1600" dirty="0" smtClean="0">
                <a:latin typeface="Helvetica Neue"/>
                <a:cs typeface="Helvetica Neue"/>
              </a:rPr>
              <a:t>communication technique</a:t>
            </a:r>
          </a:p>
          <a:p>
            <a:pPr indent="-274320"/>
            <a:r>
              <a:rPr lang="en-US" sz="1600" dirty="0">
                <a:latin typeface="Helvetica Neue"/>
                <a:cs typeface="Helvetica Neue"/>
              </a:rPr>
              <a:t>	</a:t>
            </a:r>
            <a:r>
              <a:rPr lang="en-US" sz="1600" dirty="0" smtClean="0">
                <a:latin typeface="Helvetica Neue"/>
                <a:cs typeface="Helvetica Neue"/>
              </a:rPr>
              <a:t>from coaches</a:t>
            </a:r>
          </a:p>
          <a:p>
            <a:pPr indent="-274320">
              <a:buFont typeface="Arial"/>
              <a:buChar char="•"/>
            </a:pPr>
            <a:r>
              <a:rPr lang="en-US" sz="1600" dirty="0" smtClean="0">
                <a:latin typeface="Helvetica Neue"/>
                <a:cs typeface="Helvetica Neue"/>
              </a:rPr>
              <a:t>provide expertise to</a:t>
            </a:r>
          </a:p>
          <a:p>
            <a:pPr indent="-274320"/>
            <a:r>
              <a:rPr lang="en-US" sz="1600" dirty="0" smtClean="0">
                <a:latin typeface="Helvetica Neue"/>
                <a:cs typeface="Helvetica Neue"/>
              </a:rPr>
              <a:t>	participants during and</a:t>
            </a:r>
          </a:p>
          <a:p>
            <a:pPr indent="-274320"/>
            <a:r>
              <a:rPr lang="en-US" sz="1600" dirty="0">
                <a:latin typeface="Helvetica Neue"/>
                <a:cs typeface="Helvetica Neue"/>
              </a:rPr>
              <a:t>	</a:t>
            </a:r>
            <a:r>
              <a:rPr lang="en-US" sz="1600" dirty="0" smtClean="0">
                <a:latin typeface="Helvetica Neue"/>
                <a:cs typeface="Helvetica Neue"/>
              </a:rPr>
              <a:t>after the course</a:t>
            </a:r>
          </a:p>
          <a:p>
            <a:pPr indent="-274320">
              <a:buFont typeface="Arial"/>
              <a:buChar char="•"/>
            </a:pPr>
            <a:r>
              <a:rPr lang="en-US" sz="1600" dirty="0" smtClean="0">
                <a:latin typeface="Helvetica Neue"/>
                <a:cs typeface="Helvetica Neue"/>
              </a:rPr>
              <a:t>a few have partnered with</a:t>
            </a:r>
          </a:p>
          <a:p>
            <a:pPr indent="-274320"/>
            <a:r>
              <a:rPr lang="en-US" sz="1600" dirty="0">
                <a:latin typeface="Helvetica Neue"/>
                <a:cs typeface="Helvetica Neue"/>
              </a:rPr>
              <a:t>	</a:t>
            </a:r>
            <a:r>
              <a:rPr lang="en-US" sz="1600" dirty="0" smtClean="0">
                <a:latin typeface="Helvetica Neue"/>
                <a:cs typeface="Helvetica Neue"/>
              </a:rPr>
              <a:t>course alumni</a:t>
            </a:r>
            <a:endParaRPr lang="en-US" sz="1600" dirty="0">
              <a:latin typeface="Helvetica Neue"/>
              <a:cs typeface="Helvetica Neue"/>
            </a:endParaRPr>
          </a:p>
        </p:txBody>
      </p:sp>
      <p:sp>
        <p:nvSpPr>
          <p:cNvPr id="3" name="TextBox 2"/>
          <p:cNvSpPr txBox="1"/>
          <p:nvPr/>
        </p:nvSpPr>
        <p:spPr>
          <a:xfrm>
            <a:off x="1159934" y="321733"/>
            <a:ext cx="6824133" cy="1077218"/>
          </a:xfrm>
          <a:prstGeom prst="rect">
            <a:avLst/>
          </a:prstGeom>
          <a:noFill/>
          <a:effectLst>
            <a:outerShdw blurRad="12700" dist="25400" dir="2700000">
              <a:srgbClr val="000000">
                <a:alpha val="43000"/>
              </a:srgbClr>
            </a:outerShdw>
          </a:effectLst>
        </p:spPr>
        <p:txBody>
          <a:bodyPr wrap="square" rtlCol="0">
            <a:spAutoFit/>
          </a:bodyPr>
          <a:lstStyle/>
          <a:p>
            <a:pPr algn="ctr"/>
            <a:r>
              <a:rPr lang="en-US" sz="3200" dirty="0" smtClean="0">
                <a:solidFill>
                  <a:srgbClr val="A9D7E2"/>
                </a:solidFill>
              </a:rPr>
              <a:t>Course Structure Builds Expertise and Community</a:t>
            </a:r>
            <a:endParaRPr lang="en-US" sz="3200" dirty="0">
              <a:solidFill>
                <a:srgbClr val="A9D7E2"/>
              </a:solidFill>
            </a:endParaRPr>
          </a:p>
        </p:txBody>
      </p:sp>
      <p:sp>
        <p:nvSpPr>
          <p:cNvPr id="4" name="TextBox 3"/>
          <p:cNvSpPr txBox="1"/>
          <p:nvPr/>
        </p:nvSpPr>
        <p:spPr>
          <a:xfrm>
            <a:off x="101606" y="1614768"/>
            <a:ext cx="3860799" cy="1631216"/>
          </a:xfrm>
          <a:prstGeom prst="rect">
            <a:avLst/>
          </a:prstGeom>
          <a:effectLst>
            <a:outerShdw blurRad="12700" dist="25400" dir="2700000"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t>Leaders </a:t>
            </a:r>
          </a:p>
          <a:p>
            <a:pPr indent="-274320">
              <a:buFont typeface="Arial"/>
              <a:buChar char="•"/>
            </a:pPr>
            <a:r>
              <a:rPr lang="en-US" dirty="0" smtClean="0"/>
              <a:t>	</a:t>
            </a:r>
            <a:r>
              <a:rPr lang="en-US" sz="1600" dirty="0" smtClean="0">
                <a:latin typeface="Helvetica Neue"/>
                <a:cs typeface="Helvetica Neue"/>
              </a:rPr>
              <a:t>course coordinators</a:t>
            </a:r>
          </a:p>
          <a:p>
            <a:pPr indent="-274320">
              <a:buFont typeface="Arial"/>
              <a:buChar char="•"/>
            </a:pPr>
            <a:r>
              <a:rPr lang="en-US" sz="1600" dirty="0">
                <a:latin typeface="Helvetica Neue"/>
                <a:cs typeface="Helvetica Neue"/>
              </a:rPr>
              <a:t>	</a:t>
            </a:r>
            <a:r>
              <a:rPr lang="en-US" sz="1600" dirty="0" smtClean="0">
                <a:latin typeface="Helvetica Neue"/>
                <a:cs typeface="Helvetica Neue"/>
              </a:rPr>
              <a:t>develop courses</a:t>
            </a:r>
          </a:p>
          <a:p>
            <a:pPr indent="-274320">
              <a:buFont typeface="Arial"/>
              <a:buChar char="•"/>
            </a:pPr>
            <a:r>
              <a:rPr lang="en-US" sz="1600" dirty="0" smtClean="0">
                <a:latin typeface="Helvetica Neue"/>
                <a:cs typeface="Helvetica Neue"/>
              </a:rPr>
              <a:t>	select coaches and participants</a:t>
            </a:r>
          </a:p>
          <a:p>
            <a:pPr indent="-274320">
              <a:buFont typeface="Arial"/>
              <a:buChar char="•"/>
            </a:pPr>
            <a:r>
              <a:rPr lang="en-US" sz="1600" dirty="0" smtClean="0">
                <a:latin typeface="Helvetica Neue"/>
                <a:cs typeface="Helvetica Neue"/>
              </a:rPr>
              <a:t>	pair coaches with presenters </a:t>
            </a:r>
          </a:p>
          <a:p>
            <a:r>
              <a:rPr lang="en-US" sz="1600" dirty="0" smtClean="0">
                <a:latin typeface="Helvetica Neue"/>
                <a:cs typeface="Helvetica Neue"/>
              </a:rPr>
              <a:t>	</a:t>
            </a:r>
            <a:endParaRPr lang="en-US" sz="1600" dirty="0">
              <a:latin typeface="Helvetica Neue"/>
              <a:cs typeface="Helvetica Neue"/>
            </a:endParaRPr>
          </a:p>
        </p:txBody>
      </p:sp>
      <p:sp>
        <p:nvSpPr>
          <p:cNvPr id="5" name="TextBox 4"/>
          <p:cNvSpPr txBox="1"/>
          <p:nvPr/>
        </p:nvSpPr>
        <p:spPr>
          <a:xfrm>
            <a:off x="3115735" y="2997887"/>
            <a:ext cx="3979331" cy="1661993"/>
          </a:xfrm>
          <a:prstGeom prst="rect">
            <a:avLst/>
          </a:prstGeom>
          <a:effectLst>
            <a:outerShdw blurRad="12700" dist="25400" dir="2700000" rotWithShape="0">
              <a:srgbClr val="000000">
                <a:alpha val="43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smtClean="0"/>
              <a:t>Coaches</a:t>
            </a:r>
          </a:p>
          <a:p>
            <a:r>
              <a:rPr lang="en-US" dirty="0" smtClean="0"/>
              <a:t>   </a:t>
            </a:r>
            <a:r>
              <a:rPr lang="en-US" i="1" dirty="0" smtClean="0"/>
              <a:t>alumni with leadership qualities</a:t>
            </a:r>
          </a:p>
          <a:p>
            <a:pPr indent="-274320">
              <a:buFont typeface="Arial"/>
              <a:buChar char="•"/>
            </a:pPr>
            <a:r>
              <a:rPr lang="en-US" dirty="0" smtClean="0"/>
              <a:t>	</a:t>
            </a:r>
            <a:r>
              <a:rPr lang="en-US" sz="1600" dirty="0" smtClean="0">
                <a:latin typeface="Helvetica Neue"/>
                <a:cs typeface="Helvetica Neue"/>
              </a:rPr>
              <a:t>coach presenters</a:t>
            </a:r>
          </a:p>
          <a:p>
            <a:pPr indent="-274320">
              <a:buFont typeface="Arial"/>
              <a:buChar char="•"/>
            </a:pPr>
            <a:r>
              <a:rPr lang="en-US" sz="1600" dirty="0" smtClean="0">
                <a:latin typeface="Helvetica Neue"/>
                <a:cs typeface="Helvetica Neue"/>
              </a:rPr>
              <a:t>	mentor participants</a:t>
            </a:r>
          </a:p>
          <a:p>
            <a:pPr indent="-274320">
              <a:buFont typeface="Arial"/>
              <a:buChar char="•"/>
            </a:pPr>
            <a:r>
              <a:rPr lang="en-US" sz="1600" dirty="0" smtClean="0">
                <a:latin typeface="Helvetica Neue"/>
                <a:cs typeface="Helvetica Neue"/>
              </a:rPr>
              <a:t>	advise course coordinators </a:t>
            </a:r>
          </a:p>
          <a:p>
            <a:r>
              <a:rPr lang="en-US" sz="1600" dirty="0">
                <a:latin typeface="Helvetica Neue"/>
                <a:cs typeface="Helvetica Neue"/>
              </a:rPr>
              <a:t>	</a:t>
            </a:r>
            <a:r>
              <a:rPr lang="en-US" sz="1600" dirty="0" smtClean="0">
                <a:latin typeface="Helvetica Neue"/>
                <a:cs typeface="Helvetica Neue"/>
              </a:rPr>
              <a:t>(before, during and after course)</a:t>
            </a:r>
            <a:endParaRPr lang="en-US" sz="1600" dirty="0">
              <a:latin typeface="Helvetica Neue"/>
              <a:cs typeface="Helvetica Neue"/>
            </a:endParaRPr>
          </a:p>
        </p:txBody>
      </p:sp>
      <p:sp>
        <p:nvSpPr>
          <p:cNvPr id="7" name="TextBox 6"/>
          <p:cNvSpPr txBox="1"/>
          <p:nvPr/>
        </p:nvSpPr>
        <p:spPr>
          <a:xfrm>
            <a:off x="6095998" y="1614768"/>
            <a:ext cx="2946398" cy="1600438"/>
          </a:xfrm>
          <a:prstGeom prst="rect">
            <a:avLst/>
          </a:prstGeom>
          <a:effectLst>
            <a:outerShdw blurRad="12700" dist="25400" dir="2700000" rotWithShape="0">
              <a:srgbClr val="000000">
                <a:alpha val="43000"/>
              </a:srgb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smtClean="0"/>
              <a:t>Participants </a:t>
            </a:r>
          </a:p>
          <a:p>
            <a:pPr indent="-274320">
              <a:buFont typeface="Arial"/>
              <a:buChar char="•"/>
            </a:pPr>
            <a:r>
              <a:rPr lang="en-US" sz="1600" dirty="0">
                <a:latin typeface="Helvetica Neue"/>
                <a:cs typeface="Helvetica Neue"/>
              </a:rPr>
              <a:t>l</a:t>
            </a:r>
            <a:r>
              <a:rPr lang="en-US" sz="1600" dirty="0" smtClean="0">
                <a:latin typeface="Helvetica Neue"/>
                <a:cs typeface="Helvetica Neue"/>
              </a:rPr>
              <a:t>earn from presenters,</a:t>
            </a:r>
          </a:p>
          <a:p>
            <a:pPr indent="-274320"/>
            <a:r>
              <a:rPr lang="en-US" sz="1600" dirty="0">
                <a:latin typeface="Helvetica Neue"/>
                <a:cs typeface="Helvetica Neue"/>
              </a:rPr>
              <a:t>	</a:t>
            </a:r>
            <a:r>
              <a:rPr lang="en-US" sz="1600" dirty="0" smtClean="0">
                <a:latin typeface="Helvetica Neue"/>
                <a:cs typeface="Helvetica Neue"/>
              </a:rPr>
              <a:t>coaches and each other </a:t>
            </a:r>
          </a:p>
          <a:p>
            <a:pPr indent="-274320">
              <a:buFont typeface="Arial"/>
              <a:buChar char="•"/>
            </a:pPr>
            <a:r>
              <a:rPr lang="en-US" sz="1600" dirty="0">
                <a:latin typeface="Helvetica Neue"/>
                <a:cs typeface="Helvetica Neue"/>
              </a:rPr>
              <a:t>p</a:t>
            </a:r>
            <a:r>
              <a:rPr lang="en-US" sz="1600" dirty="0" smtClean="0">
                <a:latin typeface="Helvetica Neue"/>
                <a:cs typeface="Helvetica Neue"/>
              </a:rPr>
              <a:t>rovide feedback</a:t>
            </a:r>
          </a:p>
          <a:p>
            <a:pPr indent="-274320">
              <a:buFont typeface="Arial"/>
              <a:buChar char="•"/>
            </a:pPr>
            <a:r>
              <a:rPr lang="en-US" sz="1600" dirty="0">
                <a:latin typeface="Helvetica Neue"/>
                <a:cs typeface="Helvetica Neue"/>
              </a:rPr>
              <a:t>p</a:t>
            </a:r>
            <a:r>
              <a:rPr lang="en-US" sz="1600" dirty="0" smtClean="0">
                <a:latin typeface="Helvetica Neue"/>
                <a:cs typeface="Helvetica Neue"/>
              </a:rPr>
              <a:t>articipate in</a:t>
            </a:r>
          </a:p>
          <a:p>
            <a:pPr indent="-274320"/>
            <a:r>
              <a:rPr lang="en-US" sz="1600" dirty="0" smtClean="0">
                <a:latin typeface="Helvetica Neue"/>
                <a:cs typeface="Helvetica Neue"/>
              </a:rPr>
              <a:t>	longitudinal evaluation</a:t>
            </a:r>
            <a:endParaRPr lang="en-US" sz="1600" dirty="0">
              <a:latin typeface="Helvetica Neue"/>
              <a:cs typeface="Helvetica Neue"/>
            </a:endParaRPr>
          </a:p>
        </p:txBody>
      </p:sp>
      <p:sp>
        <p:nvSpPr>
          <p:cNvPr id="2" name="Slide Number Placeholder 1"/>
          <p:cNvSpPr>
            <a:spLocks noGrp="1"/>
          </p:cNvSpPr>
          <p:nvPr>
            <p:ph type="sldNum" sz="quarter" idx="12"/>
          </p:nvPr>
        </p:nvSpPr>
        <p:spPr/>
        <p:txBody>
          <a:bodyPr/>
          <a:lstStyle/>
          <a:p>
            <a:fld id="{9EF6F241-1DC0-D34C-9710-1DA769EF754A}" type="slidenum">
              <a:rPr lang="en-US" smtClean="0"/>
              <a:t>33</a:t>
            </a:fld>
            <a:endParaRPr lang="en-US"/>
          </a:p>
        </p:txBody>
      </p:sp>
    </p:spTree>
    <p:extLst>
      <p:ext uri="{BB962C8B-B14F-4D97-AF65-F5344CB8AC3E}">
        <p14:creationId xmlns:p14="http://schemas.microsoft.com/office/powerpoint/2010/main" val="2692265972"/>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rainstorming.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947622" y="4747556"/>
            <a:ext cx="2768704" cy="1839784"/>
          </a:xfrm>
          <a:prstGeom prst="rect">
            <a:avLst/>
          </a:prstGeom>
          <a:ln w="3175" cap="flat" cmpd="sng" algn="ctr">
            <a:solidFill>
              <a:srgbClr val="1C4853"/>
            </a:solidFill>
            <a:prstDash val="solid"/>
            <a:round/>
            <a:headEnd type="none" w="med" len="med"/>
            <a:tailEnd type="none" w="med" len="med"/>
          </a:ln>
          <a:effectLst>
            <a:outerShdw blurRad="50800" dist="38100" dir="2700000" algn="tl" rotWithShape="0">
              <a:prstClr val="black">
                <a:alpha val="40000"/>
              </a:prstClr>
            </a:outerShdw>
          </a:effectLst>
        </p:spPr>
      </p:pic>
      <p:pic>
        <p:nvPicPr>
          <p:cNvPr id="5" name="Picture 4" descr="DSC_5667.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29084" y="2319556"/>
            <a:ext cx="2924797" cy="2129478"/>
          </a:xfrm>
          <a:prstGeom prst="rect">
            <a:avLst/>
          </a:prstGeom>
          <a:ln w="3175" cmpd="sng">
            <a:solidFill>
              <a:srgbClr val="1C4853"/>
            </a:solidFill>
          </a:ln>
          <a:effectLst>
            <a:outerShdw blurRad="50800" dist="38100" dir="2700000" algn="tl" rotWithShape="0">
              <a:prstClr val="black">
                <a:alpha val="40000"/>
              </a:prstClr>
            </a:outerShdw>
          </a:effectLst>
        </p:spPr>
      </p:pic>
      <p:sp>
        <p:nvSpPr>
          <p:cNvPr id="4" name="TextBox 10"/>
          <p:cNvSpPr txBox="1">
            <a:spLocks noChangeArrowheads="1"/>
          </p:cNvSpPr>
          <p:nvPr/>
        </p:nvSpPr>
        <p:spPr bwMode="auto">
          <a:xfrm>
            <a:off x="282206" y="306181"/>
            <a:ext cx="4199252" cy="4601901"/>
          </a:xfrm>
          <a:prstGeom prst="rect">
            <a:avLst/>
          </a:prstGeom>
          <a:solidFill>
            <a:schemeClr val="tx1">
              <a:lumMod val="85000"/>
            </a:schemeClr>
          </a:solidFill>
          <a:ln>
            <a:solidFill>
              <a:schemeClr val="accent1">
                <a:lumMod val="50000"/>
              </a:schemeClr>
            </a:solidFill>
            <a:headEnd/>
            <a:tailEnd/>
          </a:ln>
        </p:spPr>
        <p:style>
          <a:lnRef idx="1">
            <a:schemeClr val="accent3"/>
          </a:lnRef>
          <a:fillRef idx="2">
            <a:schemeClr val="accent3"/>
          </a:fillRef>
          <a:effectRef idx="1">
            <a:schemeClr val="accent3"/>
          </a:effectRef>
          <a:fontRef idx="minor">
            <a:schemeClr val="dk1"/>
          </a:fontRef>
        </p:style>
        <p:txBody>
          <a:bodyPr wrap="square" lIns="407540" tIns="203771" rIns="407540" bIns="203771">
            <a:prstTxWarp prst="textNoShape">
              <a:avLst/>
            </a:prstTxWarp>
            <a:spAutoFit/>
          </a:bodyPr>
          <a:lstStyle/>
          <a:p>
            <a:pPr>
              <a:lnSpc>
                <a:spcPct val="90000"/>
              </a:lnSpc>
              <a:spcAft>
                <a:spcPts val="57"/>
              </a:spcAft>
            </a:pPr>
            <a:r>
              <a:rPr lang="en-US" sz="2800" dirty="0" smtClean="0">
                <a:solidFill>
                  <a:schemeClr val="accent3"/>
                </a:solidFill>
                <a:latin typeface="+mj-lt"/>
                <a:ea typeface="Helvetica Neue" charset="0"/>
                <a:cs typeface="Helvetica Neue" charset="0"/>
              </a:rPr>
              <a:t>Face-to-Face Course Structure</a:t>
            </a:r>
          </a:p>
          <a:p>
            <a:pPr marL="182880" indent="-182880">
              <a:spcBef>
                <a:spcPts val="1200"/>
              </a:spcBef>
              <a:spcAft>
                <a:spcPts val="57"/>
              </a:spcAft>
              <a:buFont typeface="Arial"/>
              <a:buChar char="•"/>
            </a:pPr>
            <a:r>
              <a:rPr lang="en-US" dirty="0" smtClean="0">
                <a:latin typeface="Arial"/>
                <a:ea typeface="Helvetica Neue" charset="0"/>
                <a:cs typeface="Arial"/>
              </a:rPr>
              <a:t>NASA </a:t>
            </a:r>
            <a:r>
              <a:rPr lang="en-US" dirty="0">
                <a:latin typeface="Arial"/>
                <a:ea typeface="Helvetica Neue" charset="0"/>
                <a:cs typeface="Arial"/>
              </a:rPr>
              <a:t>Scientists provide </a:t>
            </a:r>
            <a:r>
              <a:rPr lang="en-US" dirty="0" smtClean="0">
                <a:latin typeface="Arial"/>
                <a:ea typeface="Helvetica Neue" charset="0"/>
                <a:cs typeface="Arial"/>
              </a:rPr>
              <a:t>science content </a:t>
            </a:r>
            <a:endParaRPr lang="en-US" dirty="0">
              <a:latin typeface="Arial"/>
              <a:ea typeface="Helvetica Neue" charset="0"/>
              <a:cs typeface="Arial"/>
            </a:endParaRPr>
          </a:p>
          <a:p>
            <a:pPr marL="182880" indent="-182880">
              <a:spcBef>
                <a:spcPts val="1200"/>
              </a:spcBef>
              <a:spcAft>
                <a:spcPts val="57"/>
              </a:spcAft>
              <a:buFont typeface="Arial" charset="0"/>
              <a:buChar char="•"/>
            </a:pPr>
            <a:r>
              <a:rPr lang="en-US" dirty="0">
                <a:latin typeface="Arial"/>
                <a:ea typeface="Helvetica Neue" charset="0"/>
                <a:cs typeface="Arial"/>
              </a:rPr>
              <a:t> </a:t>
            </a:r>
            <a:r>
              <a:rPr lang="en-US" dirty="0" smtClean="0">
                <a:latin typeface="Arial"/>
                <a:ea typeface="Helvetica Neue" charset="0"/>
                <a:cs typeface="Arial"/>
              </a:rPr>
              <a:t>Alumni Informal/Environmental  </a:t>
            </a:r>
            <a:r>
              <a:rPr lang="en-US" dirty="0">
                <a:latin typeface="Arial"/>
                <a:ea typeface="Helvetica Neue" charset="0"/>
                <a:cs typeface="Arial"/>
              </a:rPr>
              <a:t>Educators coach science </a:t>
            </a:r>
            <a:r>
              <a:rPr lang="en-US" dirty="0" smtClean="0">
                <a:latin typeface="Arial"/>
                <a:ea typeface="Helvetica Neue" charset="0"/>
                <a:cs typeface="Arial"/>
              </a:rPr>
              <a:t>presenters and participants</a:t>
            </a:r>
            <a:endParaRPr lang="en-US" dirty="0">
              <a:latin typeface="Arial"/>
              <a:ea typeface="Helvetica Neue" charset="0"/>
              <a:cs typeface="Arial"/>
            </a:endParaRPr>
          </a:p>
          <a:p>
            <a:pPr marL="182880" indent="-182880">
              <a:spcBef>
                <a:spcPts val="1200"/>
              </a:spcBef>
              <a:spcAft>
                <a:spcPts val="57"/>
              </a:spcAft>
              <a:buFont typeface="Arial" charset="0"/>
              <a:buChar char="•"/>
            </a:pPr>
            <a:r>
              <a:rPr lang="en-US" dirty="0">
                <a:latin typeface="Arial"/>
                <a:ea typeface="Helvetica Neue" charset="0"/>
                <a:cs typeface="Arial"/>
              </a:rPr>
              <a:t> NASA Education and Outreach staff provide NASA </a:t>
            </a:r>
            <a:r>
              <a:rPr lang="en-US" dirty="0" smtClean="0">
                <a:latin typeface="Arial"/>
                <a:ea typeface="Helvetica Neue" charset="0"/>
                <a:cs typeface="Arial"/>
              </a:rPr>
              <a:t>education and communication materials</a:t>
            </a:r>
            <a:endParaRPr lang="en-US" dirty="0">
              <a:latin typeface="Arial"/>
              <a:ea typeface="Helvetica Neue" charset="0"/>
              <a:cs typeface="Arial"/>
            </a:endParaRPr>
          </a:p>
          <a:p>
            <a:pPr marL="182880" indent="-182880">
              <a:spcBef>
                <a:spcPts val="1200"/>
              </a:spcBef>
              <a:spcAft>
                <a:spcPts val="57"/>
              </a:spcAft>
              <a:buFont typeface="Arial" charset="0"/>
              <a:buChar char="•"/>
            </a:pPr>
            <a:r>
              <a:rPr lang="en-US" dirty="0">
                <a:latin typeface="Arial"/>
                <a:ea typeface="Helvetica Neue" charset="0"/>
                <a:cs typeface="Arial"/>
              </a:rPr>
              <a:t> </a:t>
            </a:r>
            <a:r>
              <a:rPr lang="en-US" dirty="0" smtClean="0">
                <a:latin typeface="Arial"/>
                <a:ea typeface="Helvetica Neue" charset="0"/>
                <a:cs typeface="Arial"/>
              </a:rPr>
              <a:t>Visit to </a:t>
            </a:r>
            <a:r>
              <a:rPr lang="en-US" dirty="0">
                <a:latin typeface="Arial"/>
                <a:ea typeface="Helvetica Neue" charset="0"/>
                <a:cs typeface="Arial"/>
              </a:rPr>
              <a:t>NASA Goddard Space Flight Center (MD</a:t>
            </a:r>
            <a:r>
              <a:rPr lang="en-US" dirty="0" smtClean="0">
                <a:latin typeface="Arial"/>
                <a:ea typeface="Helvetica Neue" charset="0"/>
                <a:cs typeface="Arial"/>
              </a:rPr>
              <a:t>)</a:t>
            </a:r>
            <a:endParaRPr lang="en-US" dirty="0">
              <a:latin typeface="Arial"/>
              <a:ea typeface="Helvetica Neue" charset="0"/>
              <a:cs typeface="Arial"/>
            </a:endParaRPr>
          </a:p>
        </p:txBody>
      </p:sp>
      <p:pic>
        <p:nvPicPr>
          <p:cNvPr id="2" name="Picture 1" descr="Cahalan130_8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6556" y="530084"/>
            <a:ext cx="1388782" cy="1547303"/>
          </a:xfrm>
          <a:prstGeom prst="rect">
            <a:avLst/>
          </a:prstGeom>
          <a:ln w="3175" cmpd="sng">
            <a:solidFill>
              <a:srgbClr val="1C4853"/>
            </a:solidFill>
          </a:ln>
          <a:effectLst>
            <a:outerShdw blurRad="50800" dist="38100" dir="2700000" algn="tl" rotWithShape="0">
              <a:prstClr val="black">
                <a:alpha val="40000"/>
              </a:prstClr>
            </a:outerShdw>
          </a:effectLst>
        </p:spPr>
      </p:pic>
      <p:pic>
        <p:nvPicPr>
          <p:cNvPr id="3" name="Picture 2" descr="Griffith130_86.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69857" y="534158"/>
            <a:ext cx="1364399" cy="1545318"/>
          </a:xfrm>
          <a:prstGeom prst="rect">
            <a:avLst/>
          </a:prstGeom>
          <a:ln w="3175" cmpd="sng">
            <a:solidFill>
              <a:srgbClr val="1C4853"/>
            </a:solidFill>
          </a:ln>
          <a:effectLst>
            <a:outerShdw blurRad="50800" dist="38100" dir="2700000" algn="tl" rotWithShape="0">
              <a:prstClr val="black">
                <a:alpha val="40000"/>
              </a:prstClr>
            </a:outerShdw>
          </a:effectLst>
        </p:spPr>
      </p:pic>
      <p:pic>
        <p:nvPicPr>
          <p:cNvPr id="7" name="Picture 6" descr="DSC_5743.JPG"/>
          <p:cNvPicPr>
            <a:picLocks noChangeAspect="1"/>
          </p:cNvPicPr>
          <p:nvPr/>
        </p:nvPicPr>
        <p:blipFill rotWithShape="1">
          <a:blip r:embed="rId7" cstate="screen">
            <a:extLst>
              <a:ext uri="{28A0092B-C50C-407E-A947-70E740481C1C}">
                <a14:useLocalDpi xmlns:a14="http://schemas.microsoft.com/office/drawing/2010/main"/>
              </a:ext>
            </a:extLst>
          </a:blip>
          <a:srcRect l="-825"/>
          <a:stretch/>
        </p:blipFill>
        <p:spPr>
          <a:xfrm>
            <a:off x="6136009" y="530084"/>
            <a:ext cx="1454459" cy="1543229"/>
          </a:xfrm>
          <a:prstGeom prst="rect">
            <a:avLst/>
          </a:prstGeom>
          <a:ln w="3175" cmpd="sng">
            <a:solidFill>
              <a:srgbClr val="1C4853"/>
            </a:solidFill>
          </a:ln>
          <a:effectLst>
            <a:outerShdw blurRad="50800" dist="38100" dir="2700000" algn="tl" rotWithShape="0">
              <a:prstClr val="black">
                <a:alpha val="40000"/>
              </a:prstClr>
            </a:outerShdw>
          </a:effectLst>
        </p:spPr>
      </p:pic>
      <p:pic>
        <p:nvPicPr>
          <p:cNvPr id="8" name="Picture 7" descr="IMG_2047.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40400" y="4747556"/>
            <a:ext cx="2460179" cy="1845134"/>
          </a:xfrm>
          <a:prstGeom prst="rect">
            <a:avLst/>
          </a:prstGeom>
          <a:ln w="3175" cmpd="sng">
            <a:solidFill>
              <a:srgbClr val="1C4853"/>
            </a:solidFill>
          </a:ln>
          <a:effectLst>
            <a:outerShdw blurRad="50800" dist="38100" dir="2700000" algn="tl" rotWithShape="0">
              <a:prstClr val="black">
                <a:alpha val="40000"/>
              </a:prstClr>
            </a:outerShdw>
          </a:effectLst>
        </p:spPr>
      </p:pic>
      <p:sp>
        <p:nvSpPr>
          <p:cNvPr id="6" name="Slide Number Placeholder 5"/>
          <p:cNvSpPr>
            <a:spLocks noGrp="1"/>
          </p:cNvSpPr>
          <p:nvPr>
            <p:ph type="sldNum" sz="quarter" idx="12"/>
          </p:nvPr>
        </p:nvSpPr>
        <p:spPr/>
        <p:txBody>
          <a:bodyPr/>
          <a:lstStyle/>
          <a:p>
            <a:fld id="{9EF6F241-1DC0-D34C-9710-1DA769EF754A}" type="slidenum">
              <a:rPr lang="en-US" smtClean="0"/>
              <a:t>34</a:t>
            </a:fld>
            <a:endParaRPr lang="en-US"/>
          </a:p>
        </p:txBody>
      </p:sp>
    </p:spTree>
    <p:extLst>
      <p:ext uri="{BB962C8B-B14F-4D97-AF65-F5344CB8AC3E}">
        <p14:creationId xmlns:p14="http://schemas.microsoft.com/office/powerpoint/2010/main" val="3610828162"/>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7112"/>
            <a:ext cx="9143999" cy="707886"/>
          </a:xfrm>
          <a:prstGeom prst="rect">
            <a:avLst/>
          </a:prstGeom>
          <a:noFill/>
          <a:effectLst>
            <a:outerShdw blurRad="12700" dist="25400" dir="2700000">
              <a:srgbClr val="000000">
                <a:alpha val="43000"/>
              </a:srgbClr>
            </a:outerShdw>
          </a:effectLst>
        </p:spPr>
        <p:txBody>
          <a:bodyPr wrap="square" rtlCol="0">
            <a:spAutoFit/>
          </a:bodyPr>
          <a:lstStyle/>
          <a:p>
            <a:pPr algn="ctr"/>
            <a:r>
              <a:rPr lang="en-US" sz="4000" dirty="0" smtClean="0">
                <a:solidFill>
                  <a:srgbClr val="7EC3D4"/>
                </a:solidFill>
              </a:rPr>
              <a:t>Earth to Sky Partners</a:t>
            </a:r>
          </a:p>
        </p:txBody>
      </p:sp>
      <p:pic>
        <p:nvPicPr>
          <p:cNvPr id="10" name="Picture 9" descr="NPS.png"/>
          <p:cNvPicPr>
            <a:picLocks noChangeAspect="1"/>
          </p:cNvPicPr>
          <p:nvPr/>
        </p:nvPicPr>
        <p:blipFill>
          <a:blip r:embed="rId3"/>
          <a:stretch>
            <a:fillRect/>
          </a:stretch>
        </p:blipFill>
        <p:spPr>
          <a:xfrm>
            <a:off x="465478" y="2783126"/>
            <a:ext cx="1554598" cy="2022850"/>
          </a:xfrm>
          <a:prstGeom prst="rect">
            <a:avLst/>
          </a:prstGeom>
          <a:effectLst>
            <a:outerShdw blurRad="50800" dist="38100" dir="2700000" algn="tl" rotWithShape="0">
              <a:prstClr val="black"/>
            </a:outerShdw>
          </a:effectLst>
        </p:spPr>
      </p:pic>
      <p:pic>
        <p:nvPicPr>
          <p:cNvPr id="12" name="Picture 11" descr="usfw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1428" y="2869196"/>
            <a:ext cx="1554598" cy="1850711"/>
          </a:xfrm>
          <a:prstGeom prst="rect">
            <a:avLst/>
          </a:prstGeom>
          <a:effectLst>
            <a:outerShdw blurRad="50800" dist="38100" dir="2700000" algn="tl" rotWithShape="0">
              <a:prstClr val="black"/>
            </a:outerShdw>
          </a:effectLst>
        </p:spPr>
      </p:pic>
      <p:sp>
        <p:nvSpPr>
          <p:cNvPr id="3" name="TextBox 2"/>
          <p:cNvSpPr txBox="1"/>
          <p:nvPr/>
        </p:nvSpPr>
        <p:spPr>
          <a:xfrm>
            <a:off x="1078493" y="1226561"/>
            <a:ext cx="6807746" cy="646331"/>
          </a:xfrm>
          <a:prstGeom prst="rect">
            <a:avLst/>
          </a:prstGeom>
          <a:noFill/>
        </p:spPr>
        <p:txBody>
          <a:bodyPr wrap="square" rtlCol="0">
            <a:spAutoFit/>
          </a:bodyPr>
          <a:lstStyle/>
          <a:p>
            <a:pPr algn="ctr"/>
            <a:r>
              <a:rPr lang="en-US" i="1" dirty="0" smtClean="0">
                <a:latin typeface="Arial"/>
                <a:cs typeface="Arial"/>
              </a:rPr>
              <a:t>ETS began in 2004 with NPS and NASA; USFWS joined in 2008 NOAA in 2013</a:t>
            </a:r>
            <a:endParaRPr lang="en-US" i="1" dirty="0">
              <a:latin typeface="Arial"/>
              <a:cs typeface="Arial"/>
            </a:endParaRPr>
          </a:p>
        </p:txBody>
      </p:sp>
      <p:pic>
        <p:nvPicPr>
          <p:cNvPr id="13" name="Picture 12" descr="NASA-insignia2pantoneColo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85554" y="3015754"/>
            <a:ext cx="1880396" cy="1557595"/>
          </a:xfrm>
          <a:prstGeom prst="rect">
            <a:avLst/>
          </a:prstGeom>
          <a:effectLst>
            <a:outerShdw blurRad="50800" dist="38100" dir="2700000" algn="tl" rotWithShape="0">
              <a:prstClr val="black">
                <a:alpha val="40000"/>
              </a:prstClr>
            </a:outerShdw>
          </a:effectLst>
        </p:spPr>
      </p:pic>
      <p:sp>
        <p:nvSpPr>
          <p:cNvPr id="14" name="Slide Number Placeholder 13"/>
          <p:cNvSpPr>
            <a:spLocks noGrp="1"/>
          </p:cNvSpPr>
          <p:nvPr>
            <p:ph type="sldNum" sz="quarter" idx="12"/>
          </p:nvPr>
        </p:nvSpPr>
        <p:spPr/>
        <p:txBody>
          <a:bodyPr/>
          <a:lstStyle/>
          <a:p>
            <a:fld id="{9EF6F241-1DC0-D34C-9710-1DA769EF754A}" type="slidenum">
              <a:rPr lang="en-US" smtClean="0"/>
              <a:t>4</a:t>
            </a:fld>
            <a:endParaRPr lang="en-US"/>
          </a:p>
        </p:txBody>
      </p:sp>
      <p:pic>
        <p:nvPicPr>
          <p:cNvPr id="4" name="Picture 3" descr="NOAA-Transparent-Logo.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51504" y="2881043"/>
            <a:ext cx="1827017" cy="182701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063" y="689927"/>
            <a:ext cx="8634986" cy="1569660"/>
          </a:xfrm>
          <a:prstGeom prst="rect">
            <a:avLst/>
          </a:prstGeom>
          <a:noFill/>
          <a:effectLst>
            <a:outerShdw blurRad="50800" dist="38100" dir="2700000">
              <a:srgbClr val="000000">
                <a:alpha val="43000"/>
              </a:srgbClr>
            </a:outerShdw>
          </a:effectLst>
        </p:spPr>
        <p:txBody>
          <a:bodyPr wrap="square" rtlCol="0">
            <a:spAutoFit/>
          </a:bodyPr>
          <a:lstStyle/>
          <a:p>
            <a:r>
              <a:rPr lang="en-US" sz="3200" i="1" spc="100" dirty="0" smtClean="0">
                <a:solidFill>
                  <a:schemeClr val="accent1">
                    <a:lumMod val="40000"/>
                    <a:lumOff val="60000"/>
                  </a:schemeClr>
                </a:solidFill>
                <a:effectLst/>
              </a:rPr>
              <a:t>Connecting the Wonders of Science</a:t>
            </a:r>
          </a:p>
          <a:p>
            <a:pPr algn="r"/>
            <a:r>
              <a:rPr lang="en-US" sz="3200" i="1" spc="100" dirty="0" smtClean="0">
                <a:solidFill>
                  <a:schemeClr val="accent1">
                    <a:lumMod val="40000"/>
                    <a:lumOff val="60000"/>
                  </a:schemeClr>
                </a:solidFill>
                <a:effectLst/>
              </a:rPr>
              <a:t>with the Power of Place</a:t>
            </a:r>
          </a:p>
          <a:p>
            <a:endParaRPr lang="en-US" sz="3200" i="1" dirty="0">
              <a:solidFill>
                <a:srgbClr val="A9D7E2"/>
              </a:solidFill>
            </a:endParaRPr>
          </a:p>
        </p:txBody>
      </p:sp>
      <p:pic>
        <p:nvPicPr>
          <p:cNvPr id="4" name="Picture 3" descr="Garvin_olson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5084" y="2696826"/>
            <a:ext cx="4439376" cy="3067818"/>
          </a:xfrm>
          <a:prstGeom prst="rect">
            <a:avLst/>
          </a:prstGeom>
          <a:ln>
            <a:solidFill>
              <a:schemeClr val="bg1"/>
            </a:solidFill>
          </a:ln>
          <a:effectLst/>
        </p:spPr>
      </p:pic>
      <p:pic>
        <p:nvPicPr>
          <p:cNvPr id="5" name="Picture 4" descr="20090730110446small.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4460" y="2692971"/>
            <a:ext cx="4592456" cy="3061637"/>
          </a:xfrm>
          <a:prstGeom prst="rect">
            <a:avLst/>
          </a:prstGeom>
          <a:ln>
            <a:solidFill>
              <a:schemeClr val="bg1"/>
            </a:solidFill>
          </a:ln>
        </p:spPr>
      </p:pic>
      <p:sp>
        <p:nvSpPr>
          <p:cNvPr id="6" name="TextBox 5"/>
          <p:cNvSpPr txBox="1"/>
          <p:nvPr/>
        </p:nvSpPr>
        <p:spPr>
          <a:xfrm>
            <a:off x="338668" y="5520268"/>
            <a:ext cx="8348132" cy="1200328"/>
          </a:xfrm>
          <a:prstGeom prst="rect">
            <a:avLst/>
          </a:prstGeom>
          <a:solidFill>
            <a:schemeClr val="accent1"/>
          </a:solidFill>
          <a:ln w="3175" cmpd="sng">
            <a:solidFill>
              <a:schemeClr val="accent1">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latin typeface="Arial"/>
                <a:cs typeface="Arial"/>
              </a:rPr>
              <a:t>The connection </a:t>
            </a:r>
            <a:r>
              <a:rPr lang="en-US" sz="2400" dirty="0">
                <a:solidFill>
                  <a:schemeClr val="bg1"/>
                </a:solidFill>
                <a:latin typeface="Arial"/>
                <a:cs typeface="Arial"/>
              </a:rPr>
              <a:t>between </a:t>
            </a:r>
            <a:r>
              <a:rPr lang="en-US" sz="2400" dirty="0" smtClean="0">
                <a:solidFill>
                  <a:schemeClr val="bg1"/>
                </a:solidFill>
                <a:latin typeface="Arial"/>
                <a:cs typeface="Arial"/>
              </a:rPr>
              <a:t>NASA’s </a:t>
            </a:r>
            <a:r>
              <a:rPr lang="en-US" sz="2400" dirty="0">
                <a:solidFill>
                  <a:schemeClr val="bg1"/>
                </a:solidFill>
                <a:latin typeface="Arial"/>
                <a:cs typeface="Arial"/>
              </a:rPr>
              <a:t>big picture, global perspective and </a:t>
            </a:r>
            <a:r>
              <a:rPr lang="en-US" sz="2400" dirty="0" smtClean="0">
                <a:solidFill>
                  <a:schemeClr val="bg1"/>
                </a:solidFill>
                <a:latin typeface="Arial"/>
                <a:cs typeface="Arial"/>
              </a:rPr>
              <a:t>place-based </a:t>
            </a:r>
            <a:r>
              <a:rPr lang="en-US" sz="2400" dirty="0">
                <a:solidFill>
                  <a:schemeClr val="bg1"/>
                </a:solidFill>
                <a:latin typeface="Arial"/>
                <a:cs typeface="Arial"/>
              </a:rPr>
              <a:t>experiences provides </a:t>
            </a:r>
            <a:r>
              <a:rPr lang="en-US" sz="2400" dirty="0" smtClean="0">
                <a:solidFill>
                  <a:schemeClr val="bg1"/>
                </a:solidFill>
                <a:latin typeface="Arial"/>
                <a:cs typeface="Arial"/>
              </a:rPr>
              <a:t>powerful </a:t>
            </a:r>
            <a:r>
              <a:rPr lang="en-US" sz="2400" dirty="0">
                <a:solidFill>
                  <a:schemeClr val="bg1"/>
                </a:solidFill>
                <a:latin typeface="Arial"/>
                <a:cs typeface="Arial"/>
              </a:rPr>
              <a:t>opportunities for meaningful </a:t>
            </a:r>
            <a:r>
              <a:rPr lang="en-US" sz="2400" dirty="0" smtClean="0">
                <a:solidFill>
                  <a:schemeClr val="bg1"/>
                </a:solidFill>
                <a:latin typeface="Arial"/>
                <a:cs typeface="Arial"/>
              </a:rPr>
              <a:t>learning.</a:t>
            </a:r>
            <a:endParaRPr lang="en-US" sz="2400" dirty="0">
              <a:solidFill>
                <a:schemeClr val="bg1"/>
              </a:solidFill>
              <a:latin typeface="Arial"/>
              <a:cs typeface="Arial"/>
            </a:endParaRPr>
          </a:p>
        </p:txBody>
      </p:sp>
      <p:sp>
        <p:nvSpPr>
          <p:cNvPr id="2" name="Slide Number Placeholder 1"/>
          <p:cNvSpPr>
            <a:spLocks noGrp="1"/>
          </p:cNvSpPr>
          <p:nvPr>
            <p:ph type="sldNum" sz="quarter" idx="12"/>
          </p:nvPr>
        </p:nvSpPr>
        <p:spPr/>
        <p:txBody>
          <a:bodyPr/>
          <a:lstStyle/>
          <a:p>
            <a:fld id="{9EF6F241-1DC0-D34C-9710-1DA769EF754A}" type="slidenum">
              <a:rPr lang="en-US" smtClean="0"/>
              <a:t>5</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25400" y="-252413"/>
            <a:ext cx="9504363" cy="7123113"/>
            <a:chOff x="-25400" y="-252413"/>
            <a:chExt cx="9504363" cy="7123113"/>
          </a:xfrm>
        </p:grpSpPr>
        <p:pic>
          <p:nvPicPr>
            <p:cNvPr id="5127" name="Picture 7"/>
            <p:cNvPicPr>
              <a:picLocks noChangeAspect="1" noChangeArrowheads="1"/>
            </p:cNvPicPr>
            <p:nvPr/>
          </p:nvPicPr>
          <p:blipFill>
            <a:blip r:embed="rId3"/>
            <a:srcRect/>
            <a:stretch>
              <a:fillRect/>
            </a:stretch>
          </p:blipFill>
          <p:spPr bwMode="auto">
            <a:xfrm>
              <a:off x="1828800" y="0"/>
              <a:ext cx="2895600" cy="2193925"/>
            </a:xfrm>
            <a:prstGeom prst="rect">
              <a:avLst/>
            </a:prstGeom>
            <a:noFill/>
            <a:ln w="9525">
              <a:noFill/>
              <a:miter lim="800000"/>
              <a:headEnd/>
              <a:tailEnd/>
            </a:ln>
            <a:effectLst/>
          </p:spPr>
        </p:pic>
        <p:pic>
          <p:nvPicPr>
            <p:cNvPr id="5130"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t="-11858"/>
            <a:stretch>
              <a:fillRect/>
            </a:stretch>
          </p:blipFill>
          <p:spPr bwMode="auto">
            <a:xfrm>
              <a:off x="5786438" y="-252413"/>
              <a:ext cx="3357562" cy="2381251"/>
            </a:xfrm>
            <a:prstGeom prst="rect">
              <a:avLst/>
            </a:prstGeom>
            <a:noFill/>
            <a:ln w="9525">
              <a:noFill/>
              <a:miter lim="800000"/>
              <a:headEnd/>
              <a:tailEnd/>
            </a:ln>
            <a:effectLst/>
          </p:spPr>
        </p:pic>
        <p:pic>
          <p:nvPicPr>
            <p:cNvPr id="5131" name="Picture 1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400" y="4521200"/>
              <a:ext cx="2109788" cy="2336800"/>
            </a:xfrm>
            <a:prstGeom prst="rect">
              <a:avLst/>
            </a:prstGeom>
            <a:noFill/>
            <a:ln w="9525">
              <a:noFill/>
              <a:miter lim="800000"/>
              <a:headEnd/>
              <a:tailEnd/>
            </a:ln>
            <a:effectLst/>
          </p:spPr>
        </p:pic>
        <p:pic>
          <p:nvPicPr>
            <p:cNvPr id="5143" name="Picture 23" descr="obama and lincoln"/>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30638" y="0"/>
              <a:ext cx="2541587" cy="2125663"/>
            </a:xfrm>
            <a:prstGeom prst="rect">
              <a:avLst/>
            </a:prstGeom>
            <a:noFill/>
          </p:spPr>
        </p:pic>
        <p:pic>
          <p:nvPicPr>
            <p:cNvPr id="5145" name="Picture 25" descr="GUI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02138" y="3708400"/>
              <a:ext cx="4741862" cy="3149600"/>
            </a:xfrm>
            <a:prstGeom prst="rect">
              <a:avLst/>
            </a:prstGeom>
            <a:noFill/>
          </p:spPr>
        </p:pic>
        <p:pic>
          <p:nvPicPr>
            <p:cNvPr id="5128" name="Picture 8"/>
            <p:cNvPicPr>
              <a:picLocks noChangeAspect="1" noChangeArrowheads="1"/>
            </p:cNvPicPr>
            <p:nvPr/>
          </p:nvPicPr>
          <p:blipFill>
            <a:blip r:embed="rId8" cstate="screen">
              <a:extLst>
                <a:ext uri="{28A0092B-C50C-407E-A947-70E740481C1C}">
                  <a14:useLocalDpi xmlns:a14="http://schemas.microsoft.com/office/drawing/2010/main"/>
                </a:ext>
              </a:extLst>
            </a:blip>
            <a:srcRect t="-4739" r="-39066"/>
            <a:stretch>
              <a:fillRect/>
            </a:stretch>
          </p:blipFill>
          <p:spPr bwMode="auto">
            <a:xfrm>
              <a:off x="8204200" y="6178550"/>
              <a:ext cx="1274763" cy="679450"/>
            </a:xfrm>
            <a:prstGeom prst="rect">
              <a:avLst/>
            </a:prstGeom>
            <a:noFill/>
            <a:ln w="9525">
              <a:noFill/>
              <a:miter lim="800000"/>
              <a:headEnd/>
              <a:tailEnd/>
            </a:ln>
            <a:effectLst/>
          </p:spPr>
        </p:pic>
        <p:pic>
          <p:nvPicPr>
            <p:cNvPr id="5129" name="Picture 9"/>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90713" y="2120900"/>
              <a:ext cx="4484687" cy="2397125"/>
            </a:xfrm>
            <a:prstGeom prst="rect">
              <a:avLst/>
            </a:prstGeom>
            <a:noFill/>
            <a:ln w="9525">
              <a:noFill/>
              <a:miter lim="800000"/>
              <a:headEnd/>
              <a:tailEnd/>
            </a:ln>
            <a:effectLst/>
          </p:spPr>
        </p:pic>
        <p:pic>
          <p:nvPicPr>
            <p:cNvPr id="5147" name="Picture 27" descr="mima"/>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372225" y="1674813"/>
              <a:ext cx="2794000" cy="2097087"/>
            </a:xfrm>
            <a:prstGeom prst="rect">
              <a:avLst/>
            </a:prstGeom>
            <a:noFill/>
          </p:spPr>
        </p:pic>
        <p:pic>
          <p:nvPicPr>
            <p:cNvPr id="5142" name="Picture 22" descr="vernalfall230"/>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0" y="0"/>
              <a:ext cx="2049463" cy="2524125"/>
            </a:xfrm>
            <a:prstGeom prst="rect">
              <a:avLst/>
            </a:prstGeom>
            <a:noFill/>
          </p:spPr>
        </p:pic>
        <p:pic>
          <p:nvPicPr>
            <p:cNvPr id="5123" name="Picture 3"/>
            <p:cNvPicPr>
              <a:picLocks noChangeAspect="1" noChangeArrowheads="1"/>
            </p:cNvPicPr>
            <p:nvPr/>
          </p:nvPicPr>
          <p:blipFill>
            <a:blip r:embed="rId12"/>
            <a:srcRect/>
            <a:stretch>
              <a:fillRect/>
            </a:stretch>
          </p:blipFill>
          <p:spPr bwMode="auto">
            <a:xfrm>
              <a:off x="2070100" y="4521200"/>
              <a:ext cx="2349500" cy="2349500"/>
            </a:xfrm>
            <a:prstGeom prst="rect">
              <a:avLst/>
            </a:prstGeom>
            <a:noFill/>
            <a:ln w="9525">
              <a:noFill/>
              <a:miter lim="800000"/>
              <a:headEnd/>
              <a:tailEnd/>
            </a:ln>
            <a:effectLst/>
          </p:spPr>
        </p:pic>
        <p:pic>
          <p:nvPicPr>
            <p:cNvPr id="5149" name="Picture 29"/>
            <p:cNvPicPr>
              <a:picLocks noChangeAspect="1" noChangeArrowheads="1"/>
            </p:cNvPicPr>
            <p:nvPr/>
          </p:nvPicPr>
          <p:blipFill>
            <a:blip r:embed="rId13" cstate="screen">
              <a:extLst>
                <a:ext uri="{28A0092B-C50C-407E-A947-70E740481C1C}">
                  <a14:useLocalDpi xmlns:a14="http://schemas.microsoft.com/office/drawing/2010/main"/>
                </a:ext>
              </a:extLst>
            </a:blip>
            <a:srcRect t="-233" b="-3416"/>
            <a:stretch>
              <a:fillRect/>
            </a:stretch>
          </p:blipFill>
          <p:spPr bwMode="auto">
            <a:xfrm flipH="1">
              <a:off x="-22225" y="2473325"/>
              <a:ext cx="2070100" cy="2119313"/>
            </a:xfrm>
            <a:prstGeom prst="rect">
              <a:avLst/>
            </a:prstGeom>
            <a:noFill/>
            <a:ln w="9525">
              <a:noFill/>
              <a:miter lim="800000"/>
              <a:headEnd/>
              <a:tailEnd/>
            </a:ln>
            <a:effectLst/>
          </p:spPr>
        </p:pic>
        <p:pic>
          <p:nvPicPr>
            <p:cNvPr id="5150" name="Picture 30"/>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240463" y="3675063"/>
              <a:ext cx="2903537" cy="820737"/>
            </a:xfrm>
            <a:prstGeom prst="rect">
              <a:avLst/>
            </a:prstGeom>
            <a:noFill/>
            <a:ln w="9525">
              <a:noFill/>
              <a:miter lim="800000"/>
              <a:headEnd/>
              <a:tailEnd/>
            </a:ln>
            <a:effectLst/>
          </p:spPr>
        </p:pic>
      </p:grpSp>
      <p:sp>
        <p:nvSpPr>
          <p:cNvPr id="14" name="TextBox 13"/>
          <p:cNvSpPr txBox="1"/>
          <p:nvPr/>
        </p:nvSpPr>
        <p:spPr>
          <a:xfrm>
            <a:off x="236080" y="172378"/>
            <a:ext cx="8671841" cy="830997"/>
          </a:xfrm>
          <a:prstGeom prst="rect">
            <a:avLst/>
          </a:prstGeom>
          <a:solidFill>
            <a:schemeClr val="bg1">
              <a:lumMod val="95000"/>
              <a:lumOff val="5000"/>
            </a:schemeClr>
          </a:solidFill>
          <a:ln>
            <a:noFill/>
          </a:ln>
          <a:effectLst>
            <a:outerShdw blurRad="50800" dist="38100" dir="2700000" algn="br" rotWithShape="0">
              <a:srgbClr val="000000">
                <a:alpha val="43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solidFill>
                  <a:schemeClr val="accent1">
                    <a:lumMod val="40000"/>
                    <a:lumOff val="60000"/>
                  </a:schemeClr>
                </a:solidFill>
              </a:rPr>
              <a:t>ETS is the Only </a:t>
            </a:r>
            <a:r>
              <a:rPr lang="en-US" sz="2400" dirty="0">
                <a:solidFill>
                  <a:schemeClr val="accent1">
                    <a:lumMod val="40000"/>
                    <a:lumOff val="60000"/>
                  </a:schemeClr>
                </a:solidFill>
              </a:rPr>
              <a:t>I</a:t>
            </a:r>
            <a:r>
              <a:rPr lang="en-US" sz="2400" dirty="0" smtClean="0">
                <a:solidFill>
                  <a:schemeClr val="accent1">
                    <a:lumMod val="40000"/>
                    <a:lumOff val="60000"/>
                  </a:schemeClr>
                </a:solidFill>
              </a:rPr>
              <a:t>nteragency </a:t>
            </a:r>
            <a:r>
              <a:rPr lang="en-US" sz="2400" dirty="0">
                <a:solidFill>
                  <a:schemeClr val="accent1">
                    <a:lumMod val="40000"/>
                    <a:lumOff val="60000"/>
                  </a:schemeClr>
                </a:solidFill>
              </a:rPr>
              <a:t>P</a:t>
            </a:r>
            <a:r>
              <a:rPr lang="en-US" sz="2400" dirty="0" smtClean="0">
                <a:solidFill>
                  <a:schemeClr val="accent1">
                    <a:lumMod val="40000"/>
                    <a:lumOff val="60000"/>
                  </a:schemeClr>
                </a:solidFill>
              </a:rPr>
              <a:t>artnership addressing Informal </a:t>
            </a:r>
            <a:r>
              <a:rPr lang="en-US" sz="2400" dirty="0">
                <a:solidFill>
                  <a:schemeClr val="accent1">
                    <a:lumMod val="40000"/>
                    <a:lumOff val="60000"/>
                  </a:schemeClr>
                </a:solidFill>
              </a:rPr>
              <a:t>E</a:t>
            </a:r>
            <a:r>
              <a:rPr lang="en-US" sz="2400" dirty="0" smtClean="0">
                <a:solidFill>
                  <a:schemeClr val="accent1">
                    <a:lumMod val="40000"/>
                    <a:lumOff val="60000"/>
                  </a:schemeClr>
                </a:solidFill>
              </a:rPr>
              <a:t>ducators and Climate </a:t>
            </a:r>
            <a:r>
              <a:rPr lang="en-US" sz="2400" dirty="0">
                <a:solidFill>
                  <a:schemeClr val="accent1">
                    <a:lumMod val="40000"/>
                    <a:lumOff val="60000"/>
                  </a:schemeClr>
                </a:solidFill>
              </a:rPr>
              <a:t>C</a:t>
            </a:r>
            <a:r>
              <a:rPr lang="en-US" sz="2400" dirty="0" smtClean="0">
                <a:solidFill>
                  <a:schemeClr val="accent1">
                    <a:lumMod val="40000"/>
                    <a:lumOff val="60000"/>
                  </a:schemeClr>
                </a:solidFill>
              </a:rPr>
              <a:t>hange</a:t>
            </a:r>
            <a:endParaRPr lang="en-US" sz="2400" dirty="0">
              <a:solidFill>
                <a:schemeClr val="accent1">
                  <a:lumMod val="40000"/>
                  <a:lumOff val="60000"/>
                </a:schemeClr>
              </a:solidFill>
            </a:endParaRPr>
          </a:p>
        </p:txBody>
      </p:sp>
      <p:sp>
        <p:nvSpPr>
          <p:cNvPr id="16" name="Text Box 5"/>
          <p:cNvSpPr txBox="1">
            <a:spLocks noChangeArrowheads="1"/>
          </p:cNvSpPr>
          <p:nvPr/>
        </p:nvSpPr>
        <p:spPr bwMode="auto">
          <a:xfrm>
            <a:off x="308744" y="1243852"/>
            <a:ext cx="4188395" cy="5447646"/>
          </a:xfrm>
          <a:prstGeom prst="rect">
            <a:avLst/>
          </a:prstGeom>
          <a:solidFill>
            <a:schemeClr val="tx2"/>
          </a:solidFill>
          <a:ln>
            <a:solidFill>
              <a:schemeClr val="bg1">
                <a:lumMod val="95000"/>
                <a:lumOff val="5000"/>
              </a:schemeClr>
            </a:solidFill>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r>
              <a:rPr lang="en-US" sz="2400" b="1" dirty="0" smtClean="0">
                <a:latin typeface="Helvetica Neue"/>
                <a:cs typeface="Helvetica Neue"/>
              </a:rPr>
              <a:t>USFWS and NPS  </a:t>
            </a:r>
            <a:r>
              <a:rPr lang="en-US" sz="2400" i="1" dirty="0" smtClean="0">
                <a:solidFill>
                  <a:schemeClr val="accent3"/>
                </a:solidFill>
                <a:latin typeface="Helvetica Neue"/>
                <a:cs typeface="Helvetica Neue"/>
              </a:rPr>
              <a:t>place</a:t>
            </a:r>
          </a:p>
          <a:p>
            <a:pPr algn="ctr"/>
            <a:endParaRPr lang="en-US" dirty="0" smtClean="0">
              <a:solidFill>
                <a:schemeClr val="accent3"/>
              </a:solidFill>
              <a:latin typeface="Helvetica Neue"/>
              <a:cs typeface="Helvetica Neue"/>
            </a:endParaRPr>
          </a:p>
          <a:p>
            <a:pPr marL="274320" indent="-274320">
              <a:buFont typeface="Arial"/>
              <a:buChar char="•"/>
            </a:pPr>
            <a:r>
              <a:rPr lang="en-US" dirty="0" smtClean="0">
                <a:latin typeface="Helvetica Neue"/>
                <a:cs typeface="Helvetica Neue"/>
              </a:rPr>
              <a:t>330 </a:t>
            </a:r>
            <a:r>
              <a:rPr lang="en-US" dirty="0">
                <a:latin typeface="Helvetica Neue"/>
                <a:cs typeface="Helvetica Neue"/>
              </a:rPr>
              <a:t>MILLION </a:t>
            </a:r>
            <a:r>
              <a:rPr lang="en-US" dirty="0" smtClean="0">
                <a:latin typeface="Helvetica Neue"/>
                <a:cs typeface="Helvetica Neue"/>
              </a:rPr>
              <a:t>visits </a:t>
            </a:r>
            <a:r>
              <a:rPr lang="en-US" dirty="0">
                <a:latin typeface="Helvetica Neue"/>
                <a:cs typeface="Helvetica Neue"/>
              </a:rPr>
              <a:t>per </a:t>
            </a:r>
            <a:r>
              <a:rPr lang="en-US" dirty="0" smtClean="0">
                <a:latin typeface="Helvetica Neue"/>
                <a:cs typeface="Helvetica Neue"/>
              </a:rPr>
              <a:t>year</a:t>
            </a:r>
          </a:p>
          <a:p>
            <a:pPr marL="274320" indent="-274320">
              <a:buFont typeface="Arial"/>
              <a:buChar char="•"/>
            </a:pPr>
            <a:endParaRPr lang="en-US" dirty="0" smtClean="0">
              <a:latin typeface="Helvetica Neue"/>
              <a:cs typeface="Helvetica Neue"/>
            </a:endParaRPr>
          </a:p>
          <a:p>
            <a:pPr marL="274320" indent="-274320">
              <a:buFont typeface="Arial"/>
              <a:buChar char="•"/>
            </a:pPr>
            <a:r>
              <a:rPr lang="en-US" dirty="0" smtClean="0">
                <a:latin typeface="Helvetica Neue"/>
                <a:cs typeface="Helvetica Neue"/>
              </a:rPr>
              <a:t>Access to and expertise with diverse audiences</a:t>
            </a:r>
          </a:p>
          <a:p>
            <a:pPr marL="274320" indent="-274320">
              <a:buFont typeface="Arial"/>
              <a:buChar char="•"/>
            </a:pPr>
            <a:endParaRPr lang="en-US" dirty="0" smtClean="0">
              <a:latin typeface="Helvetica Neue"/>
              <a:cs typeface="Helvetica Neue"/>
            </a:endParaRPr>
          </a:p>
          <a:p>
            <a:pPr marL="274320" indent="-274320">
              <a:buFont typeface="Arial"/>
              <a:buChar char="•"/>
            </a:pPr>
            <a:r>
              <a:rPr lang="en-US" dirty="0" smtClean="0">
                <a:latin typeface="Helvetica Neue"/>
                <a:cs typeface="Helvetica Neue"/>
              </a:rPr>
              <a:t>Powerful linkage to meaningful stories; tangible connections </a:t>
            </a:r>
            <a:r>
              <a:rPr lang="en-US" dirty="0">
                <a:latin typeface="Helvetica Neue"/>
                <a:cs typeface="Helvetica Neue"/>
              </a:rPr>
              <a:t>to human </a:t>
            </a:r>
            <a:r>
              <a:rPr lang="en-US" dirty="0" smtClean="0">
                <a:latin typeface="Helvetica Neue"/>
                <a:cs typeface="Helvetica Neue"/>
              </a:rPr>
              <a:t>experiences </a:t>
            </a:r>
          </a:p>
          <a:p>
            <a:pPr marL="274320" indent="-274320">
              <a:buFont typeface="Arial"/>
              <a:buChar char="•"/>
            </a:pPr>
            <a:endParaRPr lang="en-US" dirty="0" smtClean="0">
              <a:latin typeface="Helvetica Neue"/>
              <a:cs typeface="Helvetica Neue"/>
            </a:endParaRPr>
          </a:p>
          <a:p>
            <a:pPr marL="274320" indent="-274320">
              <a:buFont typeface="Arial"/>
              <a:buChar char="•"/>
            </a:pPr>
            <a:r>
              <a:rPr lang="en-US" dirty="0" smtClean="0">
                <a:latin typeface="Helvetica Neue"/>
                <a:cs typeface="Helvetica Neue"/>
              </a:rPr>
              <a:t>Expert, effective educators (interpretation methodology)</a:t>
            </a:r>
          </a:p>
          <a:p>
            <a:pPr marL="274320" indent="-274320">
              <a:buFont typeface="Arial"/>
              <a:buChar char="•"/>
            </a:pPr>
            <a:endParaRPr lang="en-US" dirty="0" smtClean="0">
              <a:latin typeface="Helvetica Neue"/>
              <a:cs typeface="Helvetica Neue"/>
            </a:endParaRPr>
          </a:p>
          <a:p>
            <a:pPr marL="274320" indent="-274320">
              <a:buFont typeface="Arial"/>
              <a:buChar char="•"/>
            </a:pPr>
            <a:r>
              <a:rPr lang="en-US" dirty="0">
                <a:latin typeface="Helvetica Neue"/>
                <a:cs typeface="Helvetica Neue"/>
              </a:rPr>
              <a:t>Very high approval rating (96% of visitors</a:t>
            </a:r>
            <a:r>
              <a:rPr lang="en-US" dirty="0" smtClean="0">
                <a:latin typeface="Helvetica Neue"/>
                <a:cs typeface="Helvetica Neue"/>
              </a:rPr>
              <a:t>)</a:t>
            </a:r>
          </a:p>
          <a:p>
            <a:pPr marL="274320" indent="-274320">
              <a:buFont typeface="Arial"/>
              <a:buChar char="•"/>
            </a:pPr>
            <a:endParaRPr lang="en-US" dirty="0" smtClean="0">
              <a:latin typeface="Helvetica Neue"/>
              <a:cs typeface="Helvetica Neue"/>
            </a:endParaRPr>
          </a:p>
          <a:p>
            <a:pPr marL="274320" indent="-274320">
              <a:buFont typeface="Arial"/>
              <a:buChar char="•"/>
            </a:pPr>
            <a:r>
              <a:rPr lang="en-US" dirty="0" smtClean="0">
                <a:latin typeface="Helvetica Neue"/>
                <a:cs typeface="Helvetica Neue"/>
              </a:rPr>
              <a:t>Staff time and training center resources</a:t>
            </a:r>
          </a:p>
        </p:txBody>
      </p:sp>
      <p:sp>
        <p:nvSpPr>
          <p:cNvPr id="17" name="TextBox 16"/>
          <p:cNvSpPr txBox="1"/>
          <p:nvPr/>
        </p:nvSpPr>
        <p:spPr>
          <a:xfrm>
            <a:off x="4738970" y="1231520"/>
            <a:ext cx="4151030" cy="5447646"/>
          </a:xfrm>
          <a:prstGeom prst="rect">
            <a:avLst/>
          </a:prstGeom>
          <a:solidFill>
            <a:srgbClr val="E7DEC9"/>
          </a:solidFill>
          <a:ln>
            <a:solidFill>
              <a:schemeClr val="bg1">
                <a:lumMod val="95000"/>
                <a:lumOff val="5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smtClean="0">
                <a:latin typeface="Helvetica Neue"/>
                <a:cs typeface="Helvetica Neue"/>
              </a:rPr>
              <a:t>NASA | NOAA </a:t>
            </a:r>
            <a:r>
              <a:rPr lang="en-US" sz="2400" b="1" dirty="0" smtClean="0">
                <a:solidFill>
                  <a:schemeClr val="accent3"/>
                </a:solidFill>
                <a:latin typeface="Helvetica Neue"/>
                <a:cs typeface="Helvetica Neue"/>
              </a:rPr>
              <a:t> </a:t>
            </a:r>
            <a:r>
              <a:rPr lang="en-US" sz="2400" i="1" dirty="0" smtClean="0">
                <a:solidFill>
                  <a:schemeClr val="accent3"/>
                </a:solidFill>
                <a:latin typeface="Helvetica Neue"/>
                <a:cs typeface="Helvetica Neue"/>
              </a:rPr>
              <a:t>science</a:t>
            </a:r>
          </a:p>
          <a:p>
            <a:pPr algn="ctr"/>
            <a:endParaRPr lang="en-US" dirty="0" smtClean="0">
              <a:solidFill>
                <a:schemeClr val="accent3"/>
              </a:solidFill>
              <a:latin typeface="Helvetica Neue"/>
              <a:cs typeface="Helvetica Neue"/>
            </a:endParaRPr>
          </a:p>
          <a:p>
            <a:pPr marL="274320" indent="-274320">
              <a:buFont typeface="Arial"/>
              <a:buChar char="•"/>
            </a:pPr>
            <a:r>
              <a:rPr lang="en-US" dirty="0" smtClean="0">
                <a:latin typeface="Helvetica Neue"/>
                <a:cs typeface="Helvetica Neue"/>
              </a:rPr>
              <a:t>Global view that helps provide context for site-specific information</a:t>
            </a:r>
          </a:p>
          <a:p>
            <a:pPr marL="274320" indent="-274320">
              <a:buFont typeface="Arial"/>
              <a:buChar char="•"/>
            </a:pPr>
            <a:endParaRPr lang="en-US" dirty="0" smtClean="0">
              <a:solidFill>
                <a:schemeClr val="accent1">
                  <a:lumMod val="20000"/>
                  <a:lumOff val="80000"/>
                </a:schemeClr>
              </a:solidFill>
              <a:latin typeface="Helvetica Neue"/>
              <a:cs typeface="Helvetica Neue"/>
            </a:endParaRPr>
          </a:p>
          <a:p>
            <a:pPr marL="274320" indent="-274320">
              <a:buFont typeface="Arial"/>
              <a:buChar char="•"/>
            </a:pPr>
            <a:r>
              <a:rPr lang="en-US" dirty="0" smtClean="0">
                <a:latin typeface="Helvetica Neue"/>
                <a:cs typeface="Helvetica Neue"/>
              </a:rPr>
              <a:t>Concrete, highly respected,   relevant science</a:t>
            </a:r>
          </a:p>
          <a:p>
            <a:pPr marL="274320" indent="-274320">
              <a:buFont typeface="Arial"/>
              <a:buChar char="•"/>
            </a:pPr>
            <a:endParaRPr lang="en-US" dirty="0" smtClean="0">
              <a:latin typeface="Helvetica Neue"/>
              <a:cs typeface="Helvetica Neue"/>
            </a:endParaRPr>
          </a:p>
          <a:p>
            <a:pPr marL="274320" indent="-274320">
              <a:buFont typeface="Arial"/>
              <a:buChar char="•"/>
            </a:pPr>
            <a:r>
              <a:rPr lang="en-US" dirty="0" smtClean="0">
                <a:latin typeface="Helvetica Neue"/>
                <a:cs typeface="Helvetica Neue"/>
              </a:rPr>
              <a:t>Incredible visual resources;      Office of Communications products</a:t>
            </a:r>
          </a:p>
          <a:p>
            <a:pPr marL="274320" indent="-274320">
              <a:buFont typeface="Arial"/>
              <a:buChar char="•"/>
            </a:pPr>
            <a:endParaRPr lang="en-US" dirty="0" smtClean="0">
              <a:latin typeface="Helvetica Neue"/>
              <a:cs typeface="Helvetica Neue"/>
            </a:endParaRPr>
          </a:p>
          <a:p>
            <a:pPr marL="274320" indent="-274320">
              <a:buFont typeface="Arial"/>
              <a:buChar char="•"/>
            </a:pPr>
            <a:r>
              <a:rPr lang="en-US" dirty="0" smtClean="0">
                <a:latin typeface="Helvetica Neue"/>
                <a:cs typeface="Helvetica Neue"/>
              </a:rPr>
              <a:t>Wide array of educational products and programs </a:t>
            </a:r>
          </a:p>
          <a:p>
            <a:pPr marL="274320" indent="-274320"/>
            <a:endParaRPr lang="en-US" dirty="0" smtClean="0">
              <a:latin typeface="Helvetica Neue"/>
              <a:cs typeface="Helvetica Neue"/>
            </a:endParaRPr>
          </a:p>
          <a:p>
            <a:pPr marL="274320" indent="-274320">
              <a:buFont typeface="Arial"/>
              <a:buChar char="•"/>
            </a:pPr>
            <a:r>
              <a:rPr lang="en-US" dirty="0" smtClean="0">
                <a:latin typeface="Helvetica Neue"/>
                <a:cs typeface="Helvetica Neue"/>
              </a:rPr>
              <a:t>Scientists, education and communication staff</a:t>
            </a:r>
          </a:p>
          <a:p>
            <a:pPr marL="274320" indent="-274320"/>
            <a:endParaRPr lang="en-US" dirty="0">
              <a:latin typeface="Helvetica Neue"/>
              <a:cs typeface="Helvetica Neue"/>
            </a:endParaRPr>
          </a:p>
          <a:p>
            <a:pPr marL="274320" indent="-274320">
              <a:buFont typeface="Arial"/>
              <a:buChar char="•"/>
            </a:pPr>
            <a:r>
              <a:rPr lang="en-US" dirty="0">
                <a:latin typeface="Helvetica Neue"/>
                <a:cs typeface="Helvetica Neue"/>
              </a:rPr>
              <a:t>Staff </a:t>
            </a:r>
            <a:r>
              <a:rPr lang="en-US" dirty="0" smtClean="0">
                <a:latin typeface="Helvetica Neue"/>
                <a:cs typeface="Helvetica Neue"/>
              </a:rPr>
              <a:t>position at NASA</a:t>
            </a:r>
            <a:endParaRPr lang="en-US" dirty="0">
              <a:latin typeface="Helvetica Neue"/>
              <a:cs typeface="Helvetica Neue"/>
            </a:endParaRPr>
          </a:p>
          <a:p>
            <a:pPr marL="274320" indent="-274320"/>
            <a:endParaRPr lang="en-US" dirty="0" smtClean="0">
              <a:latin typeface="Helvetica Neue"/>
              <a:cs typeface="Helvetica Neue"/>
            </a:endParaRPr>
          </a:p>
        </p:txBody>
      </p:sp>
      <p:sp>
        <p:nvSpPr>
          <p:cNvPr id="3" name="Slide Number Placeholder 2"/>
          <p:cNvSpPr>
            <a:spLocks noGrp="1"/>
          </p:cNvSpPr>
          <p:nvPr>
            <p:ph type="sldNum" sz="quarter" idx="12"/>
          </p:nvPr>
        </p:nvSpPr>
        <p:spPr/>
        <p:txBody>
          <a:bodyPr/>
          <a:lstStyle/>
          <a:p>
            <a:fld id="{9EF6F241-1DC0-D34C-9710-1DA769EF754A}" type="slidenum">
              <a:rPr lang="en-US" smtClean="0"/>
              <a:t>6</a:t>
            </a:fld>
            <a:endParaRPr lang="en-US"/>
          </a:p>
        </p:txBody>
      </p:sp>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89631"/>
            <a:ext cx="3119464"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buFont typeface="Wingdings" charset="2"/>
              <a:buChar char="²"/>
            </a:pPr>
            <a:r>
              <a:rPr lang="en-US" sz="2400" b="1" dirty="0" smtClean="0">
                <a:solidFill>
                  <a:schemeClr val="accent3"/>
                </a:solidFill>
                <a:effectLst>
                  <a:outerShdw blurRad="25400" dist="25400" dir="2700000" algn="tl" rotWithShape="0">
                    <a:srgbClr val="000000"/>
                  </a:outerShdw>
                </a:effectLst>
                <a:latin typeface="Arial"/>
                <a:cs typeface="Arial"/>
              </a:rPr>
              <a:t>Activities:</a:t>
            </a:r>
            <a:endParaRPr lang="en-US" sz="2400" b="1" dirty="0">
              <a:solidFill>
                <a:schemeClr val="accent3"/>
              </a:solidFill>
              <a:effectLst>
                <a:outerShdw blurRad="25400" dist="25400" dir="2700000" algn="tl" rotWithShape="0">
                  <a:srgbClr val="000000"/>
                </a:outerShdw>
              </a:effectLst>
              <a:latin typeface="Arial"/>
              <a:cs typeface="Arial"/>
            </a:endParaRPr>
          </a:p>
          <a:p>
            <a:pPr marL="342900" indent="-342900">
              <a:buFont typeface="Wingdings" charset="2"/>
              <a:buChar char="²"/>
            </a:pPr>
            <a:endParaRPr lang="en-US" sz="2400" b="1" dirty="0">
              <a:solidFill>
                <a:schemeClr val="accent3"/>
              </a:solidFill>
              <a:latin typeface="Arial"/>
              <a:cs typeface="Arial"/>
            </a:endParaRPr>
          </a:p>
        </p:txBody>
      </p:sp>
      <p:sp>
        <p:nvSpPr>
          <p:cNvPr id="6" name="TextBox 5"/>
          <p:cNvSpPr txBox="1"/>
          <p:nvPr/>
        </p:nvSpPr>
        <p:spPr>
          <a:xfrm>
            <a:off x="270365" y="4342599"/>
            <a:ext cx="4497908" cy="2517613"/>
          </a:xfrm>
          <a:prstGeom prst="rect">
            <a:avLst/>
          </a:prstGeom>
          <a:noFill/>
          <a:ln>
            <a:noFill/>
          </a:ln>
          <a:effectLst/>
        </p:spPr>
        <p:txBody>
          <a:bodyPr wrap="square" rtlCol="0">
            <a:spAutoFit/>
          </a:bodyPr>
          <a:lstStyle/>
          <a:p>
            <a:pPr marL="285750" indent="-285750">
              <a:lnSpc>
                <a:spcPct val="120000"/>
              </a:lnSpc>
              <a:buFont typeface="Arial"/>
              <a:buChar char="•"/>
            </a:pPr>
            <a:r>
              <a:rPr lang="en-US" b="1" dirty="0">
                <a:solidFill>
                  <a:schemeClr val="bg1"/>
                </a:solidFill>
                <a:latin typeface="Arial"/>
                <a:cs typeface="Arial"/>
              </a:rPr>
              <a:t>Five Day Face-to-Face </a:t>
            </a:r>
            <a:r>
              <a:rPr lang="en-US" b="1" dirty="0" smtClean="0">
                <a:solidFill>
                  <a:schemeClr val="bg1"/>
                </a:solidFill>
                <a:latin typeface="Arial"/>
                <a:cs typeface="Arial"/>
              </a:rPr>
              <a:t>Course</a:t>
            </a:r>
          </a:p>
          <a:p>
            <a:pPr marL="285750" indent="-285750">
              <a:lnSpc>
                <a:spcPct val="120000"/>
              </a:lnSpc>
              <a:buFont typeface="Arial"/>
              <a:buChar char="•"/>
            </a:pPr>
            <a:r>
              <a:rPr lang="en-US" b="1" dirty="0" smtClean="0">
                <a:solidFill>
                  <a:schemeClr val="bg1"/>
                </a:solidFill>
                <a:latin typeface="Arial"/>
                <a:cs typeface="Arial"/>
              </a:rPr>
              <a:t>Regionally focused blended learning</a:t>
            </a:r>
            <a:endParaRPr lang="en-US" b="1" dirty="0">
              <a:solidFill>
                <a:schemeClr val="bg1"/>
              </a:solidFill>
              <a:latin typeface="Arial"/>
              <a:cs typeface="Arial"/>
            </a:endParaRPr>
          </a:p>
          <a:p>
            <a:pPr marL="285750" indent="-285750">
              <a:lnSpc>
                <a:spcPct val="120000"/>
              </a:lnSpc>
              <a:buFont typeface="Arial"/>
              <a:buChar char="•"/>
            </a:pPr>
            <a:r>
              <a:rPr lang="en-US" b="1" dirty="0" smtClean="0">
                <a:solidFill>
                  <a:srgbClr val="000000"/>
                </a:solidFill>
                <a:latin typeface="Arial"/>
                <a:cs typeface="Arial"/>
              </a:rPr>
              <a:t>E-Course</a:t>
            </a:r>
          </a:p>
          <a:p>
            <a:pPr marL="285750" indent="-285750">
              <a:lnSpc>
                <a:spcPct val="120000"/>
              </a:lnSpc>
              <a:buFont typeface="Arial"/>
              <a:buChar char="•"/>
            </a:pPr>
            <a:r>
              <a:rPr lang="en-US" b="1" dirty="0" smtClean="0">
                <a:solidFill>
                  <a:srgbClr val="000000"/>
                </a:solidFill>
                <a:latin typeface="Arial"/>
                <a:cs typeface="Arial"/>
              </a:rPr>
              <a:t>Webinars</a:t>
            </a:r>
          </a:p>
          <a:p>
            <a:pPr marL="285750" indent="-285750">
              <a:lnSpc>
                <a:spcPct val="120000"/>
              </a:lnSpc>
              <a:buFont typeface="Arial"/>
              <a:buChar char="•"/>
            </a:pPr>
            <a:r>
              <a:rPr lang="en-US" b="1" dirty="0" smtClean="0">
                <a:solidFill>
                  <a:srgbClr val="000000"/>
                </a:solidFill>
                <a:latin typeface="Arial"/>
                <a:cs typeface="Arial"/>
              </a:rPr>
              <a:t>Conference Presentations </a:t>
            </a:r>
            <a:r>
              <a:rPr lang="en-US" b="1" dirty="0">
                <a:solidFill>
                  <a:srgbClr val="000000"/>
                </a:solidFill>
                <a:latin typeface="Arial"/>
                <a:cs typeface="Arial"/>
              </a:rPr>
              <a:t>and </a:t>
            </a:r>
            <a:r>
              <a:rPr lang="en-US" b="1" dirty="0" smtClean="0">
                <a:solidFill>
                  <a:srgbClr val="000000"/>
                </a:solidFill>
                <a:latin typeface="Arial"/>
                <a:cs typeface="Arial"/>
              </a:rPr>
              <a:t>Workshops</a:t>
            </a:r>
            <a:endParaRPr lang="en-US" dirty="0">
              <a:solidFill>
                <a:srgbClr val="000000"/>
              </a:solidFill>
              <a:latin typeface="Arial"/>
              <a:cs typeface="Arial"/>
            </a:endParaRPr>
          </a:p>
          <a:p>
            <a:pPr marL="342900" indent="-342900">
              <a:lnSpc>
                <a:spcPct val="120000"/>
              </a:lnSpc>
              <a:buFont typeface="Wingdings" charset="2"/>
              <a:buChar char="Ø"/>
            </a:pPr>
            <a:endParaRPr lang="en-US" sz="2400" b="1" dirty="0">
              <a:solidFill>
                <a:schemeClr val="accent2"/>
              </a:solidFill>
              <a:effectLst>
                <a:outerShdw blurRad="38100" dist="38100" dir="2700000" algn="tl">
                  <a:srgbClr val="000000">
                    <a:alpha val="43137"/>
                  </a:srgbClr>
                </a:outerShdw>
              </a:effectLst>
              <a:latin typeface="Helvetica Neue"/>
              <a:cs typeface="Helvetica Neue"/>
            </a:endParaRPr>
          </a:p>
        </p:txBody>
      </p:sp>
      <p:sp>
        <p:nvSpPr>
          <p:cNvPr id="2" name="Content Placeholder 2"/>
          <p:cNvSpPr txBox="1">
            <a:spLocks/>
          </p:cNvSpPr>
          <p:nvPr/>
        </p:nvSpPr>
        <p:spPr>
          <a:xfrm>
            <a:off x="0" y="1668815"/>
            <a:ext cx="4302100" cy="53292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3"/>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3"/>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3"/>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Font typeface="Wingdings" charset="2"/>
              <a:buChar char="²"/>
            </a:pPr>
            <a:r>
              <a:rPr lang="en-US" sz="2400" b="1" dirty="0" smtClean="0">
                <a:solidFill>
                  <a:schemeClr val="accent3"/>
                </a:solidFill>
                <a:effectLst>
                  <a:outerShdw blurRad="25400" dist="25400" dir="2700000" algn="tl" rotWithShape="0">
                    <a:scrgbClr r="0" g="0" b="0"/>
                  </a:outerShdw>
                </a:effectLst>
                <a:latin typeface="Arial" pitchFamily="34" charset="0"/>
                <a:cs typeface="Arial" pitchFamily="34" charset="0"/>
              </a:rPr>
              <a:t>Purpose</a:t>
            </a:r>
            <a:endParaRPr lang="en-US" sz="1800" b="1" dirty="0" smtClean="0">
              <a:solidFill>
                <a:schemeClr val="accent3"/>
              </a:solidFill>
              <a:effectLst>
                <a:outerShdw blurRad="25400" dist="25400" dir="2700000" algn="tl" rotWithShape="0">
                  <a:scrgbClr r="0" g="0" b="0"/>
                </a:outerShdw>
              </a:effectLst>
              <a:latin typeface="Arial" pitchFamily="34" charset="0"/>
              <a:cs typeface="Arial" pitchFamily="34" charset="0"/>
            </a:endParaRPr>
          </a:p>
        </p:txBody>
      </p:sp>
      <p:pic>
        <p:nvPicPr>
          <p:cNvPr id="3" name="Picture 2" descr="Listening132_8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68794" y="3276154"/>
            <a:ext cx="1732037" cy="1229619"/>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itle 1"/>
          <p:cNvSpPr txBox="1">
            <a:spLocks/>
          </p:cNvSpPr>
          <p:nvPr/>
        </p:nvSpPr>
        <p:spPr>
          <a:xfrm>
            <a:off x="638189" y="167337"/>
            <a:ext cx="7770813" cy="1429871"/>
          </a:xfrm>
          <a:prstGeom prst="rect">
            <a:avLst/>
          </a:prstGeom>
          <a:effectLst/>
        </p:spPr>
        <p:txBody>
          <a:bodyPr vert="horz" lIns="91440" tIns="45720" rIns="91440" bIns="45720" rtlCol="0" anchor="ctr" anchorCtr="0">
            <a:normAutofit/>
          </a:bodyPr>
          <a:lstStyle/>
          <a:p>
            <a:pPr lvl="0" algn="ctr" defTabSz="914400">
              <a:spcBef>
                <a:spcPct val="0"/>
              </a:spcBef>
              <a:defRPr/>
            </a:pPr>
            <a:r>
              <a:rPr lang="en-US" sz="3600" dirty="0" smtClean="0">
                <a:solidFill>
                  <a:srgbClr val="7EC3D4"/>
                </a:solidFill>
              </a:rPr>
              <a:t>Conduct Professional Development   Nurture a Community of Practice </a:t>
            </a:r>
            <a:endParaRPr kumimoji="0" lang="en-US" sz="3600" b="0" i="0" u="none" strike="noStrike" kern="1200" cap="none" spc="0" normalizeH="0" baseline="0" noProof="0" dirty="0" smtClean="0">
              <a:ln>
                <a:noFill/>
              </a:ln>
              <a:solidFill>
                <a:srgbClr val="7EC3D4"/>
              </a:solidFill>
              <a:uLnTx/>
              <a:uFillTx/>
              <a:ea typeface="+mj-ea"/>
              <a:cs typeface="+mj-cs"/>
            </a:endParaRPr>
          </a:p>
        </p:txBody>
      </p:sp>
      <p:sp>
        <p:nvSpPr>
          <p:cNvPr id="7" name="TextBox 6"/>
          <p:cNvSpPr txBox="1"/>
          <p:nvPr/>
        </p:nvSpPr>
        <p:spPr>
          <a:xfrm>
            <a:off x="4408635" y="1668815"/>
            <a:ext cx="4540986" cy="461665"/>
          </a:xfrm>
          <a:prstGeom prst="rect">
            <a:avLst/>
          </a:prstGeom>
          <a:noFill/>
        </p:spPr>
        <p:txBody>
          <a:bodyPr wrap="square" rtlCol="0">
            <a:spAutoFit/>
          </a:bodyPr>
          <a:lstStyle/>
          <a:p>
            <a:pPr marL="342900" lvl="0" indent="-342900">
              <a:buFont typeface="Wingdings" charset="2"/>
              <a:buChar char="²"/>
            </a:pPr>
            <a:r>
              <a:rPr lang="en-US" sz="2400" b="1" dirty="0">
                <a:solidFill>
                  <a:schemeClr val="accent3"/>
                </a:solidFill>
                <a:effectLst>
                  <a:outerShdw blurRad="25400" dist="25400" dir="2700000" algn="tl" rotWithShape="0">
                    <a:srgbClr val="000000"/>
                  </a:outerShdw>
                </a:effectLst>
                <a:latin typeface="Arial" pitchFamily="34" charset="0"/>
                <a:cs typeface="Arial" pitchFamily="34" charset="0"/>
              </a:rPr>
              <a:t>Primary </a:t>
            </a:r>
            <a:r>
              <a:rPr lang="en-US" sz="2400" b="1" dirty="0" smtClean="0">
                <a:solidFill>
                  <a:schemeClr val="accent3"/>
                </a:solidFill>
                <a:effectLst>
                  <a:outerShdw blurRad="25400" dist="25400" dir="2700000" algn="tl" rotWithShape="0">
                    <a:srgbClr val="000000"/>
                  </a:outerShdw>
                </a:effectLst>
                <a:latin typeface="Arial" pitchFamily="34" charset="0"/>
                <a:cs typeface="Arial" pitchFamily="34" charset="0"/>
              </a:rPr>
              <a:t>Audience:</a:t>
            </a:r>
          </a:p>
        </p:txBody>
      </p:sp>
      <p:sp>
        <p:nvSpPr>
          <p:cNvPr id="13" name="TextBox 12"/>
          <p:cNvSpPr txBox="1"/>
          <p:nvPr/>
        </p:nvSpPr>
        <p:spPr>
          <a:xfrm>
            <a:off x="356089" y="2177992"/>
            <a:ext cx="3869470" cy="1631216"/>
          </a:xfrm>
          <a:prstGeom prst="rect">
            <a:avLst/>
          </a:prstGeom>
          <a:noFill/>
        </p:spPr>
        <p:txBody>
          <a:bodyPr wrap="square" rtlCol="0">
            <a:spAutoFit/>
          </a:bodyPr>
          <a:lstStyle/>
          <a:p>
            <a:pPr marL="285750" lvl="0" indent="-285750">
              <a:spcBef>
                <a:spcPts val="600"/>
              </a:spcBef>
              <a:buFont typeface="Arial"/>
              <a:buChar char="•"/>
            </a:pPr>
            <a:r>
              <a:rPr lang="en-US" b="1" dirty="0" smtClean="0">
                <a:solidFill>
                  <a:srgbClr val="000000"/>
                </a:solidFill>
                <a:latin typeface="Helvetica Neue"/>
                <a:cs typeface="Helvetica Neue"/>
              </a:rPr>
              <a:t>Train educators</a:t>
            </a:r>
          </a:p>
          <a:p>
            <a:pPr marL="285750" lvl="0" indent="-285750">
              <a:spcBef>
                <a:spcPts val="600"/>
              </a:spcBef>
              <a:buFont typeface="Arial"/>
              <a:buChar char="•"/>
            </a:pPr>
            <a:r>
              <a:rPr lang="en-US" b="1" dirty="0" smtClean="0">
                <a:solidFill>
                  <a:srgbClr val="000000"/>
                </a:solidFill>
                <a:latin typeface="Helvetica Neue"/>
                <a:cs typeface="Helvetica Neue"/>
              </a:rPr>
              <a:t>Foster </a:t>
            </a:r>
            <a:r>
              <a:rPr lang="en-US" b="1" dirty="0">
                <a:solidFill>
                  <a:srgbClr val="000000"/>
                </a:solidFill>
                <a:latin typeface="Helvetica Neue"/>
                <a:cs typeface="Helvetica Neue"/>
              </a:rPr>
              <a:t>collaborative work (scientists &amp; </a:t>
            </a:r>
            <a:r>
              <a:rPr lang="en-US" b="1" dirty="0" smtClean="0">
                <a:solidFill>
                  <a:srgbClr val="000000"/>
                </a:solidFill>
                <a:latin typeface="Helvetica Neue"/>
                <a:cs typeface="Helvetica Neue"/>
              </a:rPr>
              <a:t>educators)</a:t>
            </a:r>
            <a:endParaRPr lang="en-US" b="1" dirty="0">
              <a:solidFill>
                <a:srgbClr val="000000"/>
              </a:solidFill>
              <a:latin typeface="Helvetica Neue"/>
              <a:cs typeface="Helvetica Neue"/>
            </a:endParaRPr>
          </a:p>
          <a:p>
            <a:pPr marL="285750" lvl="0" indent="-285750">
              <a:spcBef>
                <a:spcPts val="600"/>
              </a:spcBef>
              <a:buFont typeface="Arial"/>
              <a:buChar char="•"/>
            </a:pPr>
            <a:r>
              <a:rPr lang="en-US" b="1" dirty="0">
                <a:solidFill>
                  <a:srgbClr val="000000"/>
                </a:solidFill>
                <a:latin typeface="Helvetica Neue"/>
                <a:cs typeface="Helvetica Neue"/>
              </a:rPr>
              <a:t>Enrich the experiences of </a:t>
            </a:r>
            <a:r>
              <a:rPr lang="en-US" b="1" dirty="0" smtClean="0">
                <a:solidFill>
                  <a:srgbClr val="000000"/>
                </a:solidFill>
                <a:latin typeface="Helvetica Neue"/>
                <a:cs typeface="Helvetica Neue"/>
              </a:rPr>
              <a:t>visitors</a:t>
            </a:r>
            <a:endParaRPr lang="en-US" b="1" dirty="0">
              <a:solidFill>
                <a:srgbClr val="000000"/>
              </a:solidFill>
              <a:latin typeface="Helvetica Neue"/>
              <a:cs typeface="Helvetica Neue"/>
            </a:endParaRPr>
          </a:p>
        </p:txBody>
      </p:sp>
      <p:sp>
        <p:nvSpPr>
          <p:cNvPr id="14" name="TextBox 13"/>
          <p:cNvSpPr txBox="1"/>
          <p:nvPr/>
        </p:nvSpPr>
        <p:spPr>
          <a:xfrm>
            <a:off x="4740399" y="2177992"/>
            <a:ext cx="4403601" cy="1077218"/>
          </a:xfrm>
          <a:prstGeom prst="rect">
            <a:avLst/>
          </a:prstGeom>
          <a:noFill/>
        </p:spPr>
        <p:txBody>
          <a:bodyPr wrap="square" rtlCol="0">
            <a:spAutoFit/>
          </a:bodyPr>
          <a:lstStyle/>
          <a:p>
            <a:pPr marL="285750" lvl="0" indent="-285750">
              <a:spcBef>
                <a:spcPts val="600"/>
              </a:spcBef>
              <a:buFont typeface="Arial"/>
              <a:buChar char="•"/>
            </a:pPr>
            <a:r>
              <a:rPr lang="en-US" b="1" dirty="0">
                <a:solidFill>
                  <a:schemeClr val="bg1"/>
                </a:solidFill>
                <a:latin typeface="Helvetica Neue"/>
                <a:cs typeface="Helvetica Neue"/>
              </a:rPr>
              <a:t>Informal/Environmental Educators</a:t>
            </a:r>
          </a:p>
          <a:p>
            <a:pPr marL="285750" indent="-285750">
              <a:spcBef>
                <a:spcPts val="600"/>
              </a:spcBef>
              <a:buFont typeface="Arial"/>
              <a:buChar char="•"/>
            </a:pPr>
            <a:r>
              <a:rPr lang="en-US" b="1" dirty="0">
                <a:solidFill>
                  <a:schemeClr val="bg1"/>
                </a:solidFill>
                <a:latin typeface="Helvetica Neue"/>
                <a:cs typeface="Helvetica Neue"/>
              </a:rPr>
              <a:t>Education/Outreach Specialists</a:t>
            </a:r>
          </a:p>
          <a:p>
            <a:pPr marL="285750" indent="-285750">
              <a:spcBef>
                <a:spcPts val="600"/>
              </a:spcBef>
              <a:buFont typeface="Arial"/>
              <a:buChar char="•"/>
            </a:pPr>
            <a:r>
              <a:rPr lang="en-US" b="1" dirty="0">
                <a:solidFill>
                  <a:schemeClr val="bg1"/>
                </a:solidFill>
                <a:latin typeface="Helvetica Neue"/>
                <a:cs typeface="Helvetica Neue"/>
              </a:rPr>
              <a:t>Public Affairs </a:t>
            </a:r>
            <a:r>
              <a:rPr lang="en-US" b="1" dirty="0" smtClean="0">
                <a:solidFill>
                  <a:schemeClr val="bg1"/>
                </a:solidFill>
                <a:latin typeface="Helvetica Neue"/>
                <a:cs typeface="Helvetica Neue"/>
              </a:rPr>
              <a:t>Specialists</a:t>
            </a:r>
            <a:endParaRPr lang="en-US" b="1" dirty="0">
              <a:solidFill>
                <a:schemeClr val="bg1"/>
              </a:solidFill>
              <a:latin typeface="Helvetica Neue"/>
              <a:cs typeface="Helvetica Neue"/>
            </a:endParaRPr>
          </a:p>
        </p:txBody>
      </p:sp>
      <p:sp>
        <p:nvSpPr>
          <p:cNvPr id="15" name="Slide Number Placeholder 14"/>
          <p:cNvSpPr>
            <a:spLocks noGrp="1"/>
          </p:cNvSpPr>
          <p:nvPr>
            <p:ph type="sldNum" sz="quarter" idx="12"/>
          </p:nvPr>
        </p:nvSpPr>
        <p:spPr/>
        <p:txBody>
          <a:bodyPr/>
          <a:lstStyle/>
          <a:p>
            <a:fld id="{9EF6F241-1DC0-D34C-9710-1DA769EF754A}" type="slidenum">
              <a:rPr lang="en-US" smtClean="0"/>
              <a:t>7</a:t>
            </a:fld>
            <a:endParaRPr lang="en-US" dirty="0"/>
          </a:p>
        </p:txBody>
      </p:sp>
      <p:sp>
        <p:nvSpPr>
          <p:cNvPr id="9" name="TextBox 8"/>
          <p:cNvSpPr txBox="1"/>
          <p:nvPr/>
        </p:nvSpPr>
        <p:spPr>
          <a:xfrm>
            <a:off x="4987636" y="4629727"/>
            <a:ext cx="3948545" cy="2077492"/>
          </a:xfrm>
          <a:prstGeom prst="rect">
            <a:avLst/>
          </a:prstGeom>
          <a:noFill/>
        </p:spPr>
        <p:txBody>
          <a:bodyPr wrap="square" rtlCol="0">
            <a:spAutoFit/>
          </a:bodyPr>
          <a:lstStyle/>
          <a:p>
            <a:pPr marL="285750" indent="-285750">
              <a:lnSpc>
                <a:spcPct val="120000"/>
              </a:lnSpc>
              <a:buFont typeface="Arial"/>
              <a:buChar char="•"/>
            </a:pPr>
            <a:r>
              <a:rPr lang="en-US" b="1" dirty="0">
                <a:solidFill>
                  <a:srgbClr val="000000"/>
                </a:solidFill>
                <a:latin typeface="Arial"/>
                <a:cs typeface="Arial"/>
              </a:rPr>
              <a:t>Website </a:t>
            </a:r>
            <a:r>
              <a:rPr lang="en-US" dirty="0">
                <a:solidFill>
                  <a:srgbClr val="000000"/>
                </a:solidFill>
                <a:latin typeface="Arial"/>
                <a:cs typeface="Arial"/>
                <a:hlinkClick r:id="rId5"/>
              </a:rPr>
              <a:t>http://www.earthtosky.org</a:t>
            </a:r>
            <a:r>
              <a:rPr lang="en-US" dirty="0">
                <a:solidFill>
                  <a:srgbClr val="000000"/>
                </a:solidFill>
                <a:latin typeface="Arial"/>
                <a:cs typeface="Arial"/>
              </a:rPr>
              <a:t> </a:t>
            </a:r>
          </a:p>
          <a:p>
            <a:pPr marL="285750" indent="-285750">
              <a:lnSpc>
                <a:spcPct val="120000"/>
              </a:lnSpc>
              <a:buFont typeface="Arial"/>
              <a:buChar char="•"/>
            </a:pPr>
            <a:r>
              <a:rPr lang="en-US" b="1" dirty="0">
                <a:solidFill>
                  <a:srgbClr val="000000"/>
                </a:solidFill>
                <a:latin typeface="Arial"/>
                <a:cs typeface="Arial"/>
              </a:rPr>
              <a:t>Listserv (500 members)</a:t>
            </a:r>
          </a:p>
          <a:p>
            <a:pPr marL="285750" indent="-285750">
              <a:lnSpc>
                <a:spcPct val="120000"/>
              </a:lnSpc>
              <a:buFont typeface="Arial"/>
              <a:buChar char="•"/>
            </a:pPr>
            <a:r>
              <a:rPr lang="en-US" b="1" dirty="0">
                <a:solidFill>
                  <a:srgbClr val="000000"/>
                </a:solidFill>
                <a:latin typeface="Arial"/>
                <a:cs typeface="Arial"/>
              </a:rPr>
              <a:t>Facebook Group</a:t>
            </a:r>
          </a:p>
          <a:p>
            <a:pPr>
              <a:lnSpc>
                <a:spcPct val="120000"/>
              </a:lnSpc>
            </a:pPr>
            <a:r>
              <a:rPr lang="en-US" dirty="0">
                <a:solidFill>
                  <a:srgbClr val="000000"/>
                </a:solidFill>
                <a:latin typeface="Arial"/>
                <a:cs typeface="Arial"/>
                <a:hlinkClick r:id="rId6"/>
              </a:rPr>
              <a:t>https://www.facebook.com/groups/</a:t>
            </a:r>
            <a:r>
              <a:rPr lang="en-US" dirty="0" smtClean="0">
                <a:solidFill>
                  <a:srgbClr val="000000"/>
                </a:solidFill>
                <a:latin typeface="Arial"/>
                <a:cs typeface="Arial"/>
                <a:hlinkClick r:id="rId6"/>
              </a:rPr>
              <a:t>274560916051139/</a:t>
            </a:r>
            <a:endParaRPr lang="en-US" dirty="0" smtClean="0">
              <a:solidFill>
                <a:srgbClr val="000000"/>
              </a:solidFill>
              <a:latin typeface="Arial"/>
              <a:cs typeface="Arial"/>
            </a:endParaRPr>
          </a:p>
          <a:p>
            <a:pPr>
              <a:lnSpc>
                <a:spcPct val="120000"/>
              </a:lnSpc>
            </a:pPr>
            <a:endParaRPr lang="en-US" dirty="0"/>
          </a:p>
        </p:txBody>
      </p:sp>
    </p:spTree>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p:cNvGrpSpPr/>
          <p:nvPr/>
        </p:nvGrpSpPr>
        <p:grpSpPr>
          <a:xfrm>
            <a:off x="0" y="780389"/>
            <a:ext cx="9144000" cy="6077611"/>
            <a:chOff x="397930" y="369874"/>
            <a:chExt cx="9144000" cy="6077611"/>
          </a:xfrm>
        </p:grpSpPr>
        <p:pic>
          <p:nvPicPr>
            <p:cNvPr id="4" name="Picture 3" descr="NPSmap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930" y="369874"/>
              <a:ext cx="9144000" cy="6077611"/>
            </a:xfrm>
            <a:prstGeom prst="rect">
              <a:avLst/>
            </a:prstGeom>
          </p:spPr>
        </p:pic>
        <p:sp>
          <p:nvSpPr>
            <p:cNvPr id="14" name="5-Point Star 13"/>
            <p:cNvSpPr/>
            <p:nvPr/>
          </p:nvSpPr>
          <p:spPr>
            <a:xfrm flipH="1">
              <a:off x="5262030" y="336719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5-Point Star 16"/>
            <p:cNvSpPr/>
            <p:nvPr/>
          </p:nvSpPr>
          <p:spPr>
            <a:xfrm flipH="1">
              <a:off x="7171260" y="2286846"/>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5-Point Star 17"/>
            <p:cNvSpPr/>
            <p:nvPr/>
          </p:nvSpPr>
          <p:spPr>
            <a:xfrm flipH="1">
              <a:off x="7535328" y="242231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5-Point Star 18"/>
            <p:cNvSpPr/>
            <p:nvPr/>
          </p:nvSpPr>
          <p:spPr>
            <a:xfrm flipH="1">
              <a:off x="7264395" y="3408680"/>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5-Point Star 23"/>
            <p:cNvSpPr/>
            <p:nvPr/>
          </p:nvSpPr>
          <p:spPr>
            <a:xfrm flipH="1">
              <a:off x="3983562" y="211751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5-Point Star 24"/>
            <p:cNvSpPr/>
            <p:nvPr/>
          </p:nvSpPr>
          <p:spPr>
            <a:xfrm flipH="1">
              <a:off x="5168895" y="4589780"/>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5-Point Star 25"/>
            <p:cNvSpPr/>
            <p:nvPr/>
          </p:nvSpPr>
          <p:spPr>
            <a:xfrm flipH="1">
              <a:off x="1265761" y="604181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5-Point Star 26"/>
            <p:cNvSpPr/>
            <p:nvPr/>
          </p:nvSpPr>
          <p:spPr>
            <a:xfrm flipH="1">
              <a:off x="7590360" y="536871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5-Point Star 27"/>
            <p:cNvSpPr/>
            <p:nvPr/>
          </p:nvSpPr>
          <p:spPr>
            <a:xfrm flipH="1">
              <a:off x="3174995" y="2981111"/>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5-Point Star 28"/>
            <p:cNvSpPr/>
            <p:nvPr/>
          </p:nvSpPr>
          <p:spPr>
            <a:xfrm flipH="1">
              <a:off x="2493429" y="3074246"/>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5-Point Star 29"/>
            <p:cNvSpPr/>
            <p:nvPr/>
          </p:nvSpPr>
          <p:spPr>
            <a:xfrm flipH="1">
              <a:off x="2912528" y="3408680"/>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5-Point Star 30"/>
            <p:cNvSpPr/>
            <p:nvPr/>
          </p:nvSpPr>
          <p:spPr>
            <a:xfrm flipH="1">
              <a:off x="3555995" y="4229947"/>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5-Point Star 31"/>
            <p:cNvSpPr/>
            <p:nvPr/>
          </p:nvSpPr>
          <p:spPr>
            <a:xfrm flipH="1">
              <a:off x="6692892" y="3840479"/>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5-Point Star 32"/>
            <p:cNvSpPr/>
            <p:nvPr/>
          </p:nvSpPr>
          <p:spPr>
            <a:xfrm flipH="1">
              <a:off x="7907863" y="2887976"/>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5-Point Star 33"/>
            <p:cNvSpPr/>
            <p:nvPr/>
          </p:nvSpPr>
          <p:spPr>
            <a:xfrm flipH="1">
              <a:off x="7954430" y="293454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5-Point Star 34"/>
            <p:cNvSpPr/>
            <p:nvPr/>
          </p:nvSpPr>
          <p:spPr>
            <a:xfrm flipH="1">
              <a:off x="6891862" y="2379981"/>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5-Point Star 35"/>
            <p:cNvSpPr/>
            <p:nvPr/>
          </p:nvSpPr>
          <p:spPr>
            <a:xfrm flipH="1">
              <a:off x="7730062" y="3074246"/>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5-Point Star 36"/>
            <p:cNvSpPr/>
            <p:nvPr/>
          </p:nvSpPr>
          <p:spPr>
            <a:xfrm flipH="1">
              <a:off x="7217827" y="3793911"/>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5-Point Star 37"/>
            <p:cNvSpPr/>
            <p:nvPr/>
          </p:nvSpPr>
          <p:spPr>
            <a:xfrm flipH="1">
              <a:off x="1358896" y="178731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5-Point Star 38"/>
            <p:cNvSpPr/>
            <p:nvPr/>
          </p:nvSpPr>
          <p:spPr>
            <a:xfrm flipH="1">
              <a:off x="2539996" y="199051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5-Point Star 39"/>
            <p:cNvSpPr/>
            <p:nvPr/>
          </p:nvSpPr>
          <p:spPr>
            <a:xfrm flipH="1">
              <a:off x="6866457" y="2468880"/>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5-Point Star 40"/>
            <p:cNvSpPr/>
            <p:nvPr/>
          </p:nvSpPr>
          <p:spPr>
            <a:xfrm flipH="1">
              <a:off x="1794929" y="3129275"/>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5-Point Star 41"/>
            <p:cNvSpPr/>
            <p:nvPr/>
          </p:nvSpPr>
          <p:spPr>
            <a:xfrm flipH="1">
              <a:off x="3060688" y="2604346"/>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5-Point Star 42"/>
            <p:cNvSpPr/>
            <p:nvPr/>
          </p:nvSpPr>
          <p:spPr>
            <a:xfrm flipH="1">
              <a:off x="5537195" y="2240278"/>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5-Point Star 43"/>
            <p:cNvSpPr/>
            <p:nvPr/>
          </p:nvSpPr>
          <p:spPr>
            <a:xfrm flipH="1">
              <a:off x="7442193" y="5415280"/>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5-Point Star 44"/>
            <p:cNvSpPr/>
            <p:nvPr/>
          </p:nvSpPr>
          <p:spPr>
            <a:xfrm flipH="1">
              <a:off x="8178795" y="3933614"/>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5-Point Star 45"/>
            <p:cNvSpPr/>
            <p:nvPr/>
          </p:nvSpPr>
          <p:spPr>
            <a:xfrm flipH="1">
              <a:off x="2738962" y="5745480"/>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5-Point Star 46"/>
            <p:cNvSpPr/>
            <p:nvPr/>
          </p:nvSpPr>
          <p:spPr>
            <a:xfrm flipH="1">
              <a:off x="2738962" y="3082707"/>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5-Point Star 47"/>
            <p:cNvSpPr/>
            <p:nvPr/>
          </p:nvSpPr>
          <p:spPr>
            <a:xfrm flipH="1">
              <a:off x="1062561" y="2841408"/>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5-Point Star 48"/>
            <p:cNvSpPr/>
            <p:nvPr/>
          </p:nvSpPr>
          <p:spPr>
            <a:xfrm flipH="1">
              <a:off x="2446861" y="3315545"/>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5-Point Star 49"/>
            <p:cNvSpPr/>
            <p:nvPr/>
          </p:nvSpPr>
          <p:spPr>
            <a:xfrm flipH="1">
              <a:off x="3462860" y="317584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5-Point Star 50"/>
            <p:cNvSpPr/>
            <p:nvPr/>
          </p:nvSpPr>
          <p:spPr>
            <a:xfrm flipH="1">
              <a:off x="6248395" y="4682915"/>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5-Point Star 51"/>
            <p:cNvSpPr/>
            <p:nvPr/>
          </p:nvSpPr>
          <p:spPr>
            <a:xfrm flipH="1">
              <a:off x="4233328" y="5792047"/>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5-Point Star 52"/>
            <p:cNvSpPr/>
            <p:nvPr/>
          </p:nvSpPr>
          <p:spPr>
            <a:xfrm flipH="1">
              <a:off x="6095995" y="2473116"/>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5-Point Star 53"/>
            <p:cNvSpPr/>
            <p:nvPr/>
          </p:nvSpPr>
          <p:spPr>
            <a:xfrm flipH="1">
              <a:off x="1794929" y="1601046"/>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5-Point Star 54"/>
            <p:cNvSpPr/>
            <p:nvPr/>
          </p:nvSpPr>
          <p:spPr>
            <a:xfrm flipH="1">
              <a:off x="1888064" y="5745480"/>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5-Point Star 55"/>
            <p:cNvSpPr/>
            <p:nvPr/>
          </p:nvSpPr>
          <p:spPr>
            <a:xfrm flipH="1">
              <a:off x="2167461" y="5698912"/>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5-Point Star 56"/>
            <p:cNvSpPr/>
            <p:nvPr/>
          </p:nvSpPr>
          <p:spPr>
            <a:xfrm flipH="1">
              <a:off x="1934631" y="554651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5-Point Star 57"/>
            <p:cNvSpPr/>
            <p:nvPr/>
          </p:nvSpPr>
          <p:spPr>
            <a:xfrm flipH="1">
              <a:off x="8178795" y="3769357"/>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5-Point Star 58"/>
            <p:cNvSpPr/>
            <p:nvPr/>
          </p:nvSpPr>
          <p:spPr>
            <a:xfrm flipH="1">
              <a:off x="2074326" y="3315545"/>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5-Point Star 59"/>
            <p:cNvSpPr/>
            <p:nvPr/>
          </p:nvSpPr>
          <p:spPr>
            <a:xfrm flipH="1">
              <a:off x="1312328" y="2286845"/>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5-Point Star 60"/>
            <p:cNvSpPr/>
            <p:nvPr/>
          </p:nvSpPr>
          <p:spPr>
            <a:xfrm flipH="1">
              <a:off x="6341530" y="3268978"/>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5-Point Star 61"/>
            <p:cNvSpPr/>
            <p:nvPr/>
          </p:nvSpPr>
          <p:spPr>
            <a:xfrm flipH="1">
              <a:off x="1841496" y="3421378"/>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5-Point Star 62"/>
            <p:cNvSpPr/>
            <p:nvPr/>
          </p:nvSpPr>
          <p:spPr>
            <a:xfrm flipH="1">
              <a:off x="1672161" y="1118447"/>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5-Point Star 63"/>
            <p:cNvSpPr/>
            <p:nvPr/>
          </p:nvSpPr>
          <p:spPr>
            <a:xfrm flipH="1">
              <a:off x="7124692" y="3082708"/>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5-Point Star 64"/>
            <p:cNvSpPr/>
            <p:nvPr/>
          </p:nvSpPr>
          <p:spPr>
            <a:xfrm flipH="1">
              <a:off x="1794928" y="767080"/>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5-Point Star 65"/>
            <p:cNvSpPr/>
            <p:nvPr/>
          </p:nvSpPr>
          <p:spPr>
            <a:xfrm flipH="1">
              <a:off x="2214028" y="5530430"/>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5-Point Star 66"/>
            <p:cNvSpPr/>
            <p:nvPr/>
          </p:nvSpPr>
          <p:spPr>
            <a:xfrm flipH="1">
              <a:off x="1579026" y="92371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5-Point Star 67"/>
            <p:cNvSpPr/>
            <p:nvPr/>
          </p:nvSpPr>
          <p:spPr>
            <a:xfrm flipH="1">
              <a:off x="1358896" y="92371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5-Point Star 68"/>
            <p:cNvSpPr/>
            <p:nvPr/>
          </p:nvSpPr>
          <p:spPr>
            <a:xfrm flipH="1">
              <a:off x="2214028" y="4094480"/>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5-Point Star 69"/>
            <p:cNvSpPr/>
            <p:nvPr/>
          </p:nvSpPr>
          <p:spPr>
            <a:xfrm flipH="1">
              <a:off x="5537195" y="332824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5-Point Star 70"/>
            <p:cNvSpPr/>
            <p:nvPr/>
          </p:nvSpPr>
          <p:spPr>
            <a:xfrm flipH="1">
              <a:off x="1015993" y="2604346"/>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5-Point Star 71"/>
            <p:cNvSpPr/>
            <p:nvPr/>
          </p:nvSpPr>
          <p:spPr>
            <a:xfrm flipH="1">
              <a:off x="4326463" y="6134948"/>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5-Point Star 72"/>
            <p:cNvSpPr/>
            <p:nvPr/>
          </p:nvSpPr>
          <p:spPr>
            <a:xfrm flipH="1">
              <a:off x="7683495" y="298957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5-Point Star 73"/>
            <p:cNvSpPr/>
            <p:nvPr/>
          </p:nvSpPr>
          <p:spPr>
            <a:xfrm flipH="1">
              <a:off x="8178795" y="4323082"/>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5-Point Star 74"/>
            <p:cNvSpPr/>
            <p:nvPr/>
          </p:nvSpPr>
          <p:spPr>
            <a:xfrm flipH="1">
              <a:off x="3555995" y="2697481"/>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5-Point Star 75"/>
            <p:cNvSpPr/>
            <p:nvPr/>
          </p:nvSpPr>
          <p:spPr>
            <a:xfrm flipH="1">
              <a:off x="2611961" y="4094480"/>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5-Point Star 76"/>
            <p:cNvSpPr/>
            <p:nvPr/>
          </p:nvSpPr>
          <p:spPr>
            <a:xfrm flipH="1">
              <a:off x="1452031" y="351451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5-Point Star 77"/>
            <p:cNvSpPr/>
            <p:nvPr/>
          </p:nvSpPr>
          <p:spPr>
            <a:xfrm flipH="1">
              <a:off x="1579026" y="3074246"/>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5-Point Star 78"/>
            <p:cNvSpPr/>
            <p:nvPr/>
          </p:nvSpPr>
          <p:spPr>
            <a:xfrm flipH="1">
              <a:off x="7442193" y="2896438"/>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5-Point Star 79"/>
            <p:cNvSpPr/>
            <p:nvPr/>
          </p:nvSpPr>
          <p:spPr>
            <a:xfrm flipH="1">
              <a:off x="2645827" y="2566251"/>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5-Point Star 80"/>
            <p:cNvSpPr/>
            <p:nvPr/>
          </p:nvSpPr>
          <p:spPr>
            <a:xfrm flipH="1">
              <a:off x="2539996" y="3815924"/>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5-Point Star 81"/>
            <p:cNvSpPr/>
            <p:nvPr/>
          </p:nvSpPr>
          <p:spPr>
            <a:xfrm flipH="1">
              <a:off x="7776629" y="2210648"/>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5-Point Star 82"/>
            <p:cNvSpPr/>
            <p:nvPr/>
          </p:nvSpPr>
          <p:spPr>
            <a:xfrm flipH="1">
              <a:off x="8271930" y="5948678"/>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5-Point Star 83"/>
            <p:cNvSpPr/>
            <p:nvPr/>
          </p:nvSpPr>
          <p:spPr>
            <a:xfrm flipH="1">
              <a:off x="1155696" y="2193711"/>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5-Point Star 84"/>
            <p:cNvSpPr/>
            <p:nvPr/>
          </p:nvSpPr>
          <p:spPr>
            <a:xfrm flipH="1">
              <a:off x="1981191" y="131741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5-Point Star 85"/>
            <p:cNvSpPr/>
            <p:nvPr/>
          </p:nvSpPr>
          <p:spPr>
            <a:xfrm flipH="1">
              <a:off x="1498598" y="2841408"/>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5-Point Star 86"/>
            <p:cNvSpPr/>
            <p:nvPr/>
          </p:nvSpPr>
          <p:spPr>
            <a:xfrm flipH="1">
              <a:off x="8365065" y="1897378"/>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5-Point Star 89"/>
            <p:cNvSpPr/>
            <p:nvPr/>
          </p:nvSpPr>
          <p:spPr>
            <a:xfrm flipH="1">
              <a:off x="8517465" y="1502409"/>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5-Point Star 90"/>
            <p:cNvSpPr/>
            <p:nvPr/>
          </p:nvSpPr>
          <p:spPr>
            <a:xfrm flipH="1">
              <a:off x="7954430" y="1753025"/>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5-Point Star 92"/>
            <p:cNvSpPr/>
            <p:nvPr/>
          </p:nvSpPr>
          <p:spPr>
            <a:xfrm flipH="1">
              <a:off x="1358895" y="6074411"/>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5-Point Star 93"/>
            <p:cNvSpPr/>
            <p:nvPr/>
          </p:nvSpPr>
          <p:spPr>
            <a:xfrm flipH="1">
              <a:off x="5604925" y="1507911"/>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5-Point Star 94"/>
            <p:cNvSpPr/>
            <p:nvPr/>
          </p:nvSpPr>
          <p:spPr>
            <a:xfrm flipH="1">
              <a:off x="2865960" y="2952324"/>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5-Point Star 95"/>
            <p:cNvSpPr/>
            <p:nvPr/>
          </p:nvSpPr>
          <p:spPr>
            <a:xfrm flipH="1">
              <a:off x="2446861" y="489881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5-Point Star 99"/>
            <p:cNvSpPr/>
            <p:nvPr/>
          </p:nvSpPr>
          <p:spPr>
            <a:xfrm flipH="1">
              <a:off x="7823197" y="3113194"/>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5-Point Star 100"/>
            <p:cNvSpPr/>
            <p:nvPr/>
          </p:nvSpPr>
          <p:spPr>
            <a:xfrm flipH="1">
              <a:off x="1718728" y="509439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5-Point Star 101"/>
            <p:cNvSpPr/>
            <p:nvPr/>
          </p:nvSpPr>
          <p:spPr>
            <a:xfrm flipH="1">
              <a:off x="969426" y="2379981"/>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5-Point Star 102"/>
            <p:cNvSpPr/>
            <p:nvPr/>
          </p:nvSpPr>
          <p:spPr>
            <a:xfrm flipH="1">
              <a:off x="7463362" y="3862492"/>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5-Point Star 103"/>
            <p:cNvSpPr/>
            <p:nvPr/>
          </p:nvSpPr>
          <p:spPr>
            <a:xfrm flipH="1">
              <a:off x="3649130" y="2849870"/>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5-Point Star 104"/>
            <p:cNvSpPr/>
            <p:nvPr/>
          </p:nvSpPr>
          <p:spPr>
            <a:xfrm flipH="1">
              <a:off x="7861295" y="2669541"/>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5-Point Star 105"/>
            <p:cNvSpPr/>
            <p:nvPr/>
          </p:nvSpPr>
          <p:spPr>
            <a:xfrm flipH="1">
              <a:off x="7988296" y="2557778"/>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5-Point Star 106"/>
            <p:cNvSpPr/>
            <p:nvPr/>
          </p:nvSpPr>
          <p:spPr>
            <a:xfrm flipH="1">
              <a:off x="7217827" y="5140960"/>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5-Point Star 107"/>
            <p:cNvSpPr/>
            <p:nvPr/>
          </p:nvSpPr>
          <p:spPr>
            <a:xfrm flipH="1">
              <a:off x="5850460" y="1494790"/>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5-Point Star 108"/>
            <p:cNvSpPr/>
            <p:nvPr/>
          </p:nvSpPr>
          <p:spPr>
            <a:xfrm flipH="1">
              <a:off x="1663689" y="1352122"/>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5-Point Star 109"/>
            <p:cNvSpPr/>
            <p:nvPr/>
          </p:nvSpPr>
          <p:spPr>
            <a:xfrm flipH="1">
              <a:off x="7636927" y="2710178"/>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5-Point Star 110"/>
            <p:cNvSpPr/>
            <p:nvPr/>
          </p:nvSpPr>
          <p:spPr>
            <a:xfrm flipH="1">
              <a:off x="3890427" y="1601046"/>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5-Point Star 111"/>
            <p:cNvSpPr/>
            <p:nvPr/>
          </p:nvSpPr>
          <p:spPr>
            <a:xfrm flipH="1">
              <a:off x="4851395" y="1584538"/>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5-Point Star 112"/>
            <p:cNvSpPr/>
            <p:nvPr/>
          </p:nvSpPr>
          <p:spPr>
            <a:xfrm flipH="1">
              <a:off x="7031557" y="3020059"/>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5-Point Star 113"/>
            <p:cNvSpPr/>
            <p:nvPr/>
          </p:nvSpPr>
          <p:spPr>
            <a:xfrm flipH="1">
              <a:off x="1155696" y="3012437"/>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5-Point Star 114"/>
            <p:cNvSpPr/>
            <p:nvPr/>
          </p:nvSpPr>
          <p:spPr>
            <a:xfrm flipH="1">
              <a:off x="2209787" y="1352122"/>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5-Point Star 115"/>
            <p:cNvSpPr/>
            <p:nvPr/>
          </p:nvSpPr>
          <p:spPr>
            <a:xfrm flipH="1">
              <a:off x="1735650" y="1352122"/>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5-Point Star 117"/>
            <p:cNvSpPr/>
            <p:nvPr/>
          </p:nvSpPr>
          <p:spPr>
            <a:xfrm flipH="1">
              <a:off x="2967557" y="5941056"/>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5-Point Star 118"/>
            <p:cNvSpPr/>
            <p:nvPr/>
          </p:nvSpPr>
          <p:spPr>
            <a:xfrm flipH="1">
              <a:off x="2074326" y="5885182"/>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5-Point Star 119"/>
            <p:cNvSpPr/>
            <p:nvPr/>
          </p:nvSpPr>
          <p:spPr>
            <a:xfrm flipH="1">
              <a:off x="5621862" y="4759960"/>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5-Point Star 120"/>
            <p:cNvSpPr/>
            <p:nvPr/>
          </p:nvSpPr>
          <p:spPr>
            <a:xfrm flipH="1">
              <a:off x="6409263" y="4543212"/>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5-Point Star 121"/>
            <p:cNvSpPr/>
            <p:nvPr/>
          </p:nvSpPr>
          <p:spPr>
            <a:xfrm flipH="1">
              <a:off x="5308597" y="3222410"/>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5-Point Star 122"/>
            <p:cNvSpPr/>
            <p:nvPr/>
          </p:nvSpPr>
          <p:spPr>
            <a:xfrm flipH="1">
              <a:off x="4711692" y="3859105"/>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5-Point Star 123"/>
            <p:cNvSpPr/>
            <p:nvPr/>
          </p:nvSpPr>
          <p:spPr>
            <a:xfrm flipH="1">
              <a:off x="8178795" y="4649892"/>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5-Point Star 124"/>
            <p:cNvSpPr/>
            <p:nvPr/>
          </p:nvSpPr>
          <p:spPr>
            <a:xfrm flipH="1">
              <a:off x="8178795" y="4603324"/>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5-Point Star 125"/>
            <p:cNvSpPr/>
            <p:nvPr/>
          </p:nvSpPr>
          <p:spPr>
            <a:xfrm flipH="1">
              <a:off x="8178795" y="4298531"/>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5-Point Star 126"/>
            <p:cNvSpPr/>
            <p:nvPr/>
          </p:nvSpPr>
          <p:spPr>
            <a:xfrm flipH="1">
              <a:off x="8178795" y="425196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5-Point Star 127"/>
            <p:cNvSpPr/>
            <p:nvPr/>
          </p:nvSpPr>
          <p:spPr>
            <a:xfrm flipH="1">
              <a:off x="6294962" y="3266439"/>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5-Point Star 128"/>
            <p:cNvSpPr/>
            <p:nvPr/>
          </p:nvSpPr>
          <p:spPr>
            <a:xfrm flipH="1">
              <a:off x="8187263" y="2524764"/>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5-Point Star 129"/>
            <p:cNvSpPr/>
            <p:nvPr/>
          </p:nvSpPr>
          <p:spPr>
            <a:xfrm flipH="1">
              <a:off x="2290225" y="3113194"/>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5-Point Star 130"/>
            <p:cNvSpPr/>
            <p:nvPr/>
          </p:nvSpPr>
          <p:spPr>
            <a:xfrm flipH="1">
              <a:off x="3128427" y="351451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5-Point Star 131"/>
            <p:cNvSpPr/>
            <p:nvPr/>
          </p:nvSpPr>
          <p:spPr>
            <a:xfrm flipH="1">
              <a:off x="2658528" y="1071879"/>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5-Point Star 132"/>
            <p:cNvSpPr/>
            <p:nvPr/>
          </p:nvSpPr>
          <p:spPr>
            <a:xfrm flipH="1">
              <a:off x="4804827" y="2787229"/>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5-Point Star 133"/>
            <p:cNvSpPr/>
            <p:nvPr/>
          </p:nvSpPr>
          <p:spPr>
            <a:xfrm flipH="1">
              <a:off x="1405462" y="2024378"/>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5-Point Star 134"/>
            <p:cNvSpPr/>
            <p:nvPr/>
          </p:nvSpPr>
          <p:spPr>
            <a:xfrm flipH="1">
              <a:off x="4030129" y="4759960"/>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5-Point Star 135"/>
            <p:cNvSpPr/>
            <p:nvPr/>
          </p:nvSpPr>
          <p:spPr>
            <a:xfrm flipH="1">
              <a:off x="7780859" y="2333413"/>
              <a:ext cx="93135" cy="93135"/>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TextBox 116"/>
          <p:cNvSpPr txBox="1"/>
          <p:nvPr/>
        </p:nvSpPr>
        <p:spPr>
          <a:xfrm>
            <a:off x="-244696" y="58255"/>
            <a:ext cx="9624651" cy="584776"/>
          </a:xfrm>
          <a:prstGeom prst="rect">
            <a:avLst/>
          </a:prstGeom>
          <a:noFill/>
          <a:effectLst>
            <a:outerShdw blurRad="12700" dist="25400" dir="2700000">
              <a:srgbClr val="000000">
                <a:alpha val="43000"/>
              </a:srgbClr>
            </a:outerShdw>
          </a:effectLst>
        </p:spPr>
        <p:txBody>
          <a:bodyPr wrap="square" rtlCol="0">
            <a:spAutoFit/>
          </a:bodyPr>
          <a:lstStyle/>
          <a:p>
            <a:pPr algn="ctr"/>
            <a:r>
              <a:rPr lang="en-US" sz="3200" dirty="0" smtClean="0">
                <a:solidFill>
                  <a:schemeClr val="accent3"/>
                </a:solidFill>
              </a:rPr>
              <a:t>700+ Educators Trained at Sites Across the U.S.</a:t>
            </a:r>
            <a:endParaRPr lang="en-US" sz="3200" dirty="0">
              <a:solidFill>
                <a:schemeClr val="accent3"/>
              </a:solidFill>
            </a:endParaRPr>
          </a:p>
        </p:txBody>
      </p:sp>
    </p:spTree>
    <p:extLst>
      <p:ext uri="{BB962C8B-B14F-4D97-AF65-F5344CB8AC3E}">
        <p14:creationId xmlns:p14="http://schemas.microsoft.com/office/powerpoint/2010/main" val="1187888958"/>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F6F241-1DC0-D34C-9710-1DA769EF754A}" type="slidenum">
              <a:rPr lang="en-US" smtClean="0"/>
              <a:t>9</a:t>
            </a:fld>
            <a:endParaRPr lang="en-US"/>
          </a:p>
        </p:txBody>
      </p:sp>
      <p:sp>
        <p:nvSpPr>
          <p:cNvPr id="3" name="TextBox 2"/>
          <p:cNvSpPr txBox="1"/>
          <p:nvPr/>
        </p:nvSpPr>
        <p:spPr>
          <a:xfrm>
            <a:off x="0" y="727364"/>
            <a:ext cx="9143999" cy="646331"/>
          </a:xfrm>
          <a:prstGeom prst="rect">
            <a:avLst/>
          </a:prstGeom>
          <a:noFill/>
        </p:spPr>
        <p:txBody>
          <a:bodyPr wrap="square" rtlCol="0">
            <a:spAutoFit/>
          </a:bodyPr>
          <a:lstStyle/>
          <a:p>
            <a:pPr algn="ctr"/>
            <a:r>
              <a:rPr lang="en-US" sz="3600" dirty="0" smtClean="0"/>
              <a:t>Session Agenda</a:t>
            </a:r>
            <a:endParaRPr lang="en-US" sz="3600" dirty="0"/>
          </a:p>
        </p:txBody>
      </p:sp>
      <p:sp>
        <p:nvSpPr>
          <p:cNvPr id="4" name="TextBox 3"/>
          <p:cNvSpPr txBox="1"/>
          <p:nvPr/>
        </p:nvSpPr>
        <p:spPr>
          <a:xfrm>
            <a:off x="1881909" y="1985818"/>
            <a:ext cx="5380182" cy="33239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buFont typeface="Arial"/>
              <a:buChar char="•"/>
            </a:pPr>
            <a:r>
              <a:rPr lang="en-US" sz="2400" dirty="0">
                <a:latin typeface="Helvetica Neue"/>
                <a:cs typeface="Helvetica Neue"/>
              </a:rPr>
              <a:t>Ice Breaker</a:t>
            </a:r>
          </a:p>
          <a:p>
            <a:pPr marL="342900" indent="-342900">
              <a:buFont typeface="Arial"/>
              <a:buChar char="•"/>
            </a:pPr>
            <a:r>
              <a:rPr lang="en-US" sz="2400" dirty="0">
                <a:latin typeface="Helvetica Neue"/>
                <a:cs typeface="Helvetica Neue"/>
              </a:rPr>
              <a:t>Experience in the Room</a:t>
            </a:r>
          </a:p>
          <a:p>
            <a:pPr marL="342900" indent="-342900">
              <a:buFont typeface="Arial"/>
              <a:buChar char="•"/>
            </a:pPr>
            <a:r>
              <a:rPr lang="en-US" sz="2400" dirty="0">
                <a:latin typeface="Helvetica Neue"/>
                <a:cs typeface="Helvetica Neue"/>
              </a:rPr>
              <a:t>Results from Successful Training </a:t>
            </a:r>
          </a:p>
          <a:p>
            <a:pPr marL="342900" indent="-342900">
              <a:buFont typeface="Arial"/>
              <a:buChar char="•"/>
            </a:pPr>
            <a:r>
              <a:rPr lang="en-US" sz="2400" dirty="0">
                <a:latin typeface="Helvetica Neue"/>
                <a:cs typeface="Helvetica Neue"/>
              </a:rPr>
              <a:t>Your </a:t>
            </a:r>
            <a:r>
              <a:rPr lang="en-US" sz="2400" dirty="0" smtClean="0">
                <a:latin typeface="Helvetica Neue"/>
                <a:cs typeface="Helvetica Neue"/>
              </a:rPr>
              <a:t>Task</a:t>
            </a:r>
            <a:r>
              <a:rPr lang="en-US" sz="2400" dirty="0">
                <a:latin typeface="Helvetica Neue"/>
                <a:cs typeface="Helvetica Neue"/>
              </a:rPr>
              <a:t>!</a:t>
            </a:r>
          </a:p>
          <a:p>
            <a:pPr marL="342900" indent="-342900">
              <a:buFont typeface="Arial"/>
              <a:buChar char="•"/>
            </a:pPr>
            <a:r>
              <a:rPr lang="en-US" sz="2400" dirty="0">
                <a:latin typeface="Helvetica Neue"/>
                <a:cs typeface="Helvetica Neue"/>
              </a:rPr>
              <a:t>Using Best Practices from ETS</a:t>
            </a:r>
          </a:p>
          <a:p>
            <a:pPr marL="342900" indent="-342900">
              <a:buFont typeface="Arial"/>
              <a:buChar char="•"/>
            </a:pPr>
            <a:r>
              <a:rPr lang="en-US" sz="2400" dirty="0">
                <a:latin typeface="Helvetica Neue"/>
                <a:cs typeface="Helvetica Neue"/>
              </a:rPr>
              <a:t>Reflection Time</a:t>
            </a:r>
          </a:p>
          <a:p>
            <a:pPr marL="342900" indent="-342900">
              <a:buFont typeface="Arial"/>
              <a:buChar char="•"/>
            </a:pPr>
            <a:r>
              <a:rPr lang="en-US" sz="2400" dirty="0">
                <a:latin typeface="Helvetica Neue"/>
                <a:cs typeface="Helvetica Neue"/>
              </a:rPr>
              <a:t>The Authentic Task Illustrated</a:t>
            </a:r>
          </a:p>
          <a:p>
            <a:pPr marL="342900" indent="-342900">
              <a:buFont typeface="Arial"/>
              <a:buChar char="•"/>
            </a:pPr>
            <a:r>
              <a:rPr lang="en-US" sz="2400" dirty="0">
                <a:latin typeface="Helvetica Neue"/>
                <a:cs typeface="Helvetica Neue"/>
              </a:rPr>
              <a:t>Feedback</a:t>
            </a:r>
          </a:p>
          <a:p>
            <a:endParaRPr lang="en-US" dirty="0"/>
          </a:p>
        </p:txBody>
      </p:sp>
    </p:spTree>
    <p:extLst>
      <p:ext uri="{BB962C8B-B14F-4D97-AF65-F5344CB8AC3E}">
        <p14:creationId xmlns:p14="http://schemas.microsoft.com/office/powerpoint/2010/main" val="129152347"/>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xmlns:p14="http://schemas.microsoft.com/office/powerpoint/2010/main" advClick="0" advTm="5000">
        <p:cut/>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0071A6"/>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15912</TotalTime>
  <Words>2269</Words>
  <Application>Microsoft Macintosh PowerPoint</Application>
  <PresentationFormat>On-screen Show (4:3)</PresentationFormat>
  <Paragraphs>356</Paragraphs>
  <Slides>34</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Document</vt:lpstr>
      <vt:lpstr>Effective Training: Useful Methodology from the  Earth to Sky Partnership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Improving Science Communication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 Code 614.4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Anita Davis</dc:creator>
  <cp:lastModifiedBy>Anita Davis</cp:lastModifiedBy>
  <cp:revision>146</cp:revision>
  <cp:lastPrinted>2013-06-02T21:32:13Z</cp:lastPrinted>
  <dcterms:created xsi:type="dcterms:W3CDTF">2013-05-31T17:34:35Z</dcterms:created>
  <dcterms:modified xsi:type="dcterms:W3CDTF">2014-12-18T21:17:25Z</dcterms:modified>
</cp:coreProperties>
</file>